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4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869C8-56DB-484F-9762-732E7C9C0125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BD32C-41C2-4CA6-8A3A-8A8888509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428604"/>
            <a:ext cx="850112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Как … лес осенью! Воздух…..!       …, …, … листья тихо падают с ….  деревьев и медленно опускаются на …. землю.   Хорошо устроиться под …. берёзкой и долго рассматривать … краски леса, …  краешек неба.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000000"/>
              </a:solidFill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А) Осенний лес наполнен яркими красками.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Б) Шумно в осеннем лесу.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В) Осенний лес располагает к размышлениям.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357166"/>
            <a:ext cx="628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000"/>
                </a:solidFill>
              </a:rPr>
              <a:t>Правописание </a:t>
            </a:r>
            <a:r>
              <a:rPr lang="ru-RU" sz="2400" b="1" dirty="0" smtClean="0">
                <a:solidFill>
                  <a:srgbClr val="C00000"/>
                </a:solidFill>
              </a:rPr>
              <a:t>Ь </a:t>
            </a:r>
            <a:r>
              <a:rPr lang="ru-RU" sz="2400" b="1" dirty="0" smtClean="0">
                <a:solidFill>
                  <a:srgbClr val="008000"/>
                </a:solidFill>
              </a:rPr>
              <a:t>после шипящих</a:t>
            </a:r>
            <a:endParaRPr lang="ru-RU" sz="2400" b="1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214422"/>
            <a:ext cx="26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Имя существительное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57554" y="1142984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Имя прилагательное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215206" y="1357298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Глагол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214686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000"/>
                </a:solidFill>
              </a:rPr>
              <a:t>Пишется</a:t>
            </a:r>
          </a:p>
          <a:p>
            <a:endParaRPr lang="ru-RU" sz="2400" dirty="0"/>
          </a:p>
          <a:p>
            <a:r>
              <a:rPr lang="ru-RU" sz="2400" b="1" dirty="0" smtClean="0">
                <a:solidFill>
                  <a:srgbClr val="009900"/>
                </a:solidFill>
              </a:rPr>
              <a:t>Ж. р. </a:t>
            </a:r>
          </a:p>
          <a:p>
            <a:r>
              <a:rPr lang="ru-RU" sz="2400" b="1" dirty="0" smtClean="0">
                <a:solidFill>
                  <a:srgbClr val="009900"/>
                </a:solidFill>
              </a:rPr>
              <a:t>3 склонение</a:t>
            </a:r>
            <a:endParaRPr lang="ru-RU" sz="2400" b="1" dirty="0">
              <a:solidFill>
                <a:srgbClr val="009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1670" y="3214686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Не пишется</a:t>
            </a:r>
          </a:p>
          <a:p>
            <a:endParaRPr lang="ru-RU" sz="2400" dirty="0"/>
          </a:p>
          <a:p>
            <a:r>
              <a:rPr lang="ru-RU" sz="2400" dirty="0" smtClean="0">
                <a:solidFill>
                  <a:srgbClr val="FF0000"/>
                </a:solidFill>
              </a:rPr>
              <a:t>1 склонение 2 склонение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4810" y="3143248"/>
            <a:ext cx="2357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Не пишется</a:t>
            </a:r>
          </a:p>
          <a:p>
            <a:endParaRPr lang="ru-RU" sz="2400" dirty="0"/>
          </a:p>
          <a:p>
            <a:r>
              <a:rPr lang="ru-RU" sz="2400" dirty="0" smtClean="0">
                <a:solidFill>
                  <a:srgbClr val="FF0000"/>
                </a:solidFill>
              </a:rPr>
              <a:t>Краткие прилагательные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43702" y="3143248"/>
            <a:ext cx="2500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000"/>
                </a:solidFill>
              </a:rPr>
              <a:t>Пишется</a:t>
            </a:r>
          </a:p>
          <a:p>
            <a:endParaRPr lang="ru-RU" sz="2400" dirty="0"/>
          </a:p>
          <a:p>
            <a:r>
              <a:rPr lang="ru-RU" sz="2400" b="1" dirty="0" smtClean="0">
                <a:solidFill>
                  <a:srgbClr val="009900"/>
                </a:solidFill>
              </a:rPr>
              <a:t>Неопределенная форма глагола      -</a:t>
            </a:r>
            <a:r>
              <a:rPr lang="ru-RU" sz="2400" b="1" dirty="0" err="1" smtClean="0">
                <a:solidFill>
                  <a:srgbClr val="009900"/>
                </a:solidFill>
              </a:rPr>
              <a:t>чь</a:t>
            </a:r>
            <a:endParaRPr lang="ru-RU" sz="2400" b="1" dirty="0">
              <a:solidFill>
                <a:srgbClr val="0099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714348" y="2357430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1357290" y="2143116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2"/>
          </p:cNvCxnSpPr>
          <p:nvPr/>
        </p:nvCxnSpPr>
        <p:spPr>
          <a:xfrm rot="16200000" flipH="1">
            <a:off x="4165962" y="2451457"/>
            <a:ext cx="1026391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7072330" y="2428868"/>
            <a:ext cx="121444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385765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Ь пишется</a:t>
            </a:r>
          </a:p>
          <a:p>
            <a:endParaRPr lang="ru-RU" sz="2400" dirty="0" smtClean="0"/>
          </a:p>
          <a:p>
            <a:r>
              <a:rPr lang="ru-RU" sz="2800" dirty="0" smtClean="0"/>
              <a:t>Зажечь – н.ф. глагола</a:t>
            </a:r>
          </a:p>
          <a:p>
            <a:r>
              <a:rPr lang="ru-RU" sz="2800" dirty="0" smtClean="0"/>
              <a:t>Речь – 3 склонение</a:t>
            </a:r>
          </a:p>
          <a:p>
            <a:r>
              <a:rPr lang="ru-RU" sz="2800" dirty="0" smtClean="0"/>
              <a:t>Привлечь – н.ф. глагола</a:t>
            </a:r>
          </a:p>
          <a:p>
            <a:r>
              <a:rPr lang="ru-RU" sz="2800" dirty="0" smtClean="0"/>
              <a:t>Сберечь – н.ф. глагола</a:t>
            </a:r>
          </a:p>
          <a:p>
            <a:r>
              <a:rPr lang="ru-RU" sz="2800" dirty="0" smtClean="0"/>
              <a:t>Испечь – н.ф. глагола</a:t>
            </a:r>
          </a:p>
          <a:p>
            <a:r>
              <a:rPr lang="ru-RU" sz="2800" dirty="0" smtClean="0"/>
              <a:t>Пресечь – н.ф. глагола</a:t>
            </a:r>
          </a:p>
          <a:p>
            <a:r>
              <a:rPr lang="ru-RU" sz="2800" dirty="0" smtClean="0"/>
              <a:t>Остричь – н.ф. глагола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0628" y="500042"/>
            <a:ext cx="350046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Ь </a:t>
            </a:r>
            <a:r>
              <a:rPr lang="ru-RU" sz="2800" b="1" dirty="0" smtClean="0">
                <a:solidFill>
                  <a:srgbClr val="C00000"/>
                </a:solidFill>
              </a:rPr>
              <a:t>не</a:t>
            </a:r>
            <a:r>
              <a:rPr lang="ru-RU" sz="2800" dirty="0" smtClean="0">
                <a:solidFill>
                  <a:srgbClr val="C00000"/>
                </a:solidFill>
              </a:rPr>
              <a:t> пишется</a:t>
            </a:r>
          </a:p>
          <a:p>
            <a:endParaRPr lang="ru-RU" sz="2800" dirty="0" smtClean="0"/>
          </a:p>
          <a:p>
            <a:r>
              <a:rPr lang="ru-RU" sz="2800" dirty="0" smtClean="0"/>
              <a:t>Силач – 2 склонение</a:t>
            </a:r>
          </a:p>
          <a:p>
            <a:r>
              <a:rPr lang="ru-RU" sz="2800" dirty="0" smtClean="0"/>
              <a:t>Скрипач – 2 склонение</a:t>
            </a:r>
          </a:p>
          <a:p>
            <a:r>
              <a:rPr lang="ru-RU" sz="2800" dirty="0" smtClean="0"/>
              <a:t>Могуч -  крат. прилагательное</a:t>
            </a:r>
          </a:p>
          <a:p>
            <a:r>
              <a:rPr lang="ru-RU" sz="2800" dirty="0" smtClean="0"/>
              <a:t>Туч – 1 склонение</a:t>
            </a:r>
          </a:p>
          <a:p>
            <a:r>
              <a:rPr lang="ru-RU" sz="2800" dirty="0" smtClean="0"/>
              <a:t>Ткач – 2 склонение</a:t>
            </a:r>
          </a:p>
          <a:p>
            <a:r>
              <a:rPr lang="ru-RU" sz="2800" dirty="0" smtClean="0"/>
              <a:t>певуч -  крат. прилагательное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46434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Продолжите предложения</a:t>
            </a:r>
          </a:p>
          <a:p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Глаголы в неопределенной форме отвечают на вопросы …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Неопределенная форма глагола – это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Окончания неопределенной формы глагола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В неопределенной форме глагола на конце после Ч …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286380" y="1214422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что делать? </a:t>
            </a:r>
          </a:p>
          <a:p>
            <a:r>
              <a:rPr lang="ru-RU" sz="2800" dirty="0" smtClean="0"/>
              <a:t>что сделать?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72066" y="2571744"/>
            <a:ext cx="3571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начальная форма глагола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214942" y="3643314"/>
            <a:ext cx="3714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</a:t>
            </a:r>
            <a:r>
              <a:rPr lang="ru-RU" sz="2800" dirty="0" err="1" smtClean="0"/>
              <a:t>ть</a:t>
            </a:r>
            <a:r>
              <a:rPr lang="ru-RU" sz="2800" dirty="0" smtClean="0"/>
              <a:t> (-</a:t>
            </a:r>
            <a:r>
              <a:rPr lang="ru-RU" sz="2800" dirty="0" err="1" smtClean="0"/>
              <a:t>ти</a:t>
            </a:r>
            <a:r>
              <a:rPr lang="ru-RU" sz="2800" dirty="0" smtClean="0"/>
              <a:t>);  нулевое </a:t>
            </a:r>
          </a:p>
          <a:p>
            <a:r>
              <a:rPr lang="ru-RU" sz="2800" dirty="0" smtClean="0"/>
              <a:t>(с основой на –</a:t>
            </a:r>
            <a:r>
              <a:rPr lang="ru-RU" sz="2800" dirty="0" err="1" smtClean="0"/>
              <a:t>чь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286380" y="5429264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пишется - Ь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212</Words>
  <Application>Microsoft Office PowerPoint</Application>
  <PresentationFormat>Экран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sergey</dc:creator>
  <cp:lastModifiedBy>sergey</cp:lastModifiedBy>
  <cp:revision>11</cp:revision>
  <dcterms:created xsi:type="dcterms:W3CDTF">2023-03-07T12:23:30Z</dcterms:created>
  <dcterms:modified xsi:type="dcterms:W3CDTF">2023-03-20T15:34:00Z</dcterms:modified>
</cp:coreProperties>
</file>