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2" r:id="rId7"/>
    <p:sldId id="263" r:id="rId8"/>
    <p:sldId id="264" r:id="rId9"/>
    <p:sldId id="265" r:id="rId10"/>
    <p:sldId id="267" r:id="rId11"/>
    <p:sldId id="275" r:id="rId12"/>
    <p:sldId id="276" r:id="rId13"/>
    <p:sldId id="266" r:id="rId14"/>
    <p:sldId id="268" r:id="rId15"/>
    <p:sldId id="269" r:id="rId16"/>
    <p:sldId id="270" r:id="rId17"/>
    <p:sldId id="273" r:id="rId18"/>
    <p:sldId id="272" r:id="rId19"/>
    <p:sldId id="260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485" autoAdjust="0"/>
    <p:restoredTop sz="94660"/>
  </p:normalViewPr>
  <p:slideViewPr>
    <p:cSldViewPr>
      <p:cViewPr>
        <p:scale>
          <a:sx n="56" d="100"/>
          <a:sy n="56" d="100"/>
        </p:scale>
        <p:origin x="-354" y="21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94536-750F-4381-A3C7-45C5A2712358}" type="datetimeFigureOut">
              <a:rPr lang="ru-RU" smtClean="0"/>
              <a:pPr/>
              <a:t>22.11.2021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D1EE3-24BB-45BA-8E0F-0F431DFB85C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0769175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94536-750F-4381-A3C7-45C5A2712358}" type="datetimeFigureOut">
              <a:rPr lang="ru-RU" smtClean="0"/>
              <a:pPr/>
              <a:t>22.11.2021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D1EE3-24BB-45BA-8E0F-0F431DFB85C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392455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94536-750F-4381-A3C7-45C5A2712358}" type="datetimeFigureOut">
              <a:rPr lang="ru-RU" smtClean="0"/>
              <a:pPr/>
              <a:t>22.11.2021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D1EE3-24BB-45BA-8E0F-0F431DFB85C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8002815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94536-750F-4381-A3C7-45C5A2712358}" type="datetimeFigureOut">
              <a:rPr lang="ru-RU" smtClean="0"/>
              <a:pPr/>
              <a:t>22.11.2021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D1EE3-24BB-45BA-8E0F-0F431DFB85C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0379953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94536-750F-4381-A3C7-45C5A2712358}" type="datetimeFigureOut">
              <a:rPr lang="ru-RU" smtClean="0"/>
              <a:pPr/>
              <a:t>22.11.2021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D1EE3-24BB-45BA-8E0F-0F431DFB85C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1977170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94536-750F-4381-A3C7-45C5A2712358}" type="datetimeFigureOut">
              <a:rPr lang="ru-RU" smtClean="0"/>
              <a:pPr/>
              <a:t>22.11.2021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D1EE3-24BB-45BA-8E0F-0F431DFB85C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1719814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94536-750F-4381-A3C7-45C5A2712358}" type="datetimeFigureOut">
              <a:rPr lang="ru-RU" smtClean="0"/>
              <a:pPr/>
              <a:t>22.11.2021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D1EE3-24BB-45BA-8E0F-0F431DFB85C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7293974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94536-750F-4381-A3C7-45C5A2712358}" type="datetimeFigureOut">
              <a:rPr lang="ru-RU" smtClean="0"/>
              <a:pPr/>
              <a:t>22.11.2021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D1EE3-24BB-45BA-8E0F-0F431DFB85C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0651924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94536-750F-4381-A3C7-45C5A2712358}" type="datetimeFigureOut">
              <a:rPr lang="ru-RU" smtClean="0"/>
              <a:pPr/>
              <a:t>22.11.2021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D1EE3-24BB-45BA-8E0F-0F431DFB85C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3266521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94536-750F-4381-A3C7-45C5A2712358}" type="datetimeFigureOut">
              <a:rPr lang="ru-RU" smtClean="0"/>
              <a:pPr/>
              <a:t>22.11.2021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D1EE3-24BB-45BA-8E0F-0F431DFB85C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2936255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94536-750F-4381-A3C7-45C5A2712358}" type="datetimeFigureOut">
              <a:rPr lang="ru-RU" smtClean="0"/>
              <a:pPr/>
              <a:t>22.11.2021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D1EE3-24BB-45BA-8E0F-0F431DFB85C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1455434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E94536-750F-4381-A3C7-45C5A2712358}" type="datetimeFigureOut">
              <a:rPr lang="ru-RU" smtClean="0"/>
              <a:pPr/>
              <a:t>22.11.2021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3D1EE3-24BB-45BA-8E0F-0F431DFB85C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3866034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10" Type="http://schemas.openxmlformats.org/officeDocument/2006/relationships/image" Target="../media/image44.jpeg"/><Relationship Id="rId4" Type="http://schemas.openxmlformats.org/officeDocument/2006/relationships/image" Target="../media/image38.jpeg"/><Relationship Id="rId9" Type="http://schemas.openxmlformats.org/officeDocument/2006/relationships/image" Target="../media/image4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49.png"/><Relationship Id="rId7" Type="http://schemas.openxmlformats.org/officeDocument/2006/relationships/image" Target="../media/image53.jpeg"/><Relationship Id="rId12" Type="http://schemas.openxmlformats.org/officeDocument/2006/relationships/image" Target="../media/image5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jpeg"/><Relationship Id="rId11" Type="http://schemas.openxmlformats.org/officeDocument/2006/relationships/image" Target="../media/image57.png"/><Relationship Id="rId5" Type="http://schemas.openxmlformats.org/officeDocument/2006/relationships/image" Target="../media/image51.jpeg"/><Relationship Id="rId10" Type="http://schemas.openxmlformats.org/officeDocument/2006/relationships/image" Target="../media/image56.png"/><Relationship Id="rId4" Type="http://schemas.openxmlformats.org/officeDocument/2006/relationships/image" Target="../media/image50.png"/><Relationship Id="rId9" Type="http://schemas.openxmlformats.org/officeDocument/2006/relationships/image" Target="../media/image5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2.jpe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WINDOWS\Temp\Rar$DIa9404.39294\01_1_физкультура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1" y="0"/>
            <a:ext cx="9139938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63688" y="476672"/>
            <a:ext cx="6694512" cy="1440161"/>
          </a:xfrm>
        </p:spPr>
        <p:txBody>
          <a:bodyPr/>
          <a:lstStyle/>
          <a:p>
            <a:r>
              <a:rPr lang="ru-RU" sz="2400" dirty="0">
                <a:solidFill>
                  <a:prstClr val="black"/>
                </a:solidFill>
                <a:latin typeface="Monotype Corsiva" pitchFamily="66" charset="0"/>
              </a:rPr>
              <a:t>Муниципальное </a:t>
            </a:r>
            <a:r>
              <a:rPr lang="ru-RU" sz="2400" dirty="0" smtClean="0">
                <a:solidFill>
                  <a:prstClr val="black"/>
                </a:solidFill>
                <a:latin typeface="Monotype Corsiva" pitchFamily="66" charset="0"/>
              </a:rPr>
              <a:t>бюджетное </a:t>
            </a:r>
            <a:r>
              <a:rPr lang="ru-RU" sz="2400" dirty="0">
                <a:solidFill>
                  <a:prstClr val="black"/>
                </a:solidFill>
                <a:latin typeface="Monotype Corsiva" pitchFamily="66" charset="0"/>
              </a:rPr>
              <a:t>о</a:t>
            </a:r>
            <a:r>
              <a:rPr lang="ru-RU" sz="2400" dirty="0" smtClean="0">
                <a:solidFill>
                  <a:prstClr val="black"/>
                </a:solidFill>
                <a:latin typeface="Monotype Corsiva" pitchFamily="66" charset="0"/>
              </a:rPr>
              <a:t>бщеобразовательное </a:t>
            </a:r>
            <a:r>
              <a:rPr lang="ru-RU" sz="2400" dirty="0">
                <a:solidFill>
                  <a:prstClr val="black"/>
                </a:solidFill>
                <a:latin typeface="Monotype Corsiva" pitchFamily="66" charset="0"/>
              </a:rPr>
              <a:t>учреждение «</a:t>
            </a:r>
            <a:r>
              <a:rPr lang="ru-RU" sz="2400" dirty="0" err="1">
                <a:solidFill>
                  <a:prstClr val="black"/>
                </a:solidFill>
                <a:latin typeface="Monotype Corsiva" pitchFamily="66" charset="0"/>
              </a:rPr>
              <a:t>Володинская</a:t>
            </a:r>
            <a:r>
              <a:rPr lang="ru-RU" sz="2400" dirty="0">
                <a:solidFill>
                  <a:prstClr val="black"/>
                </a:solidFill>
                <a:latin typeface="Monotype Corsiva" pitchFamily="66" charset="0"/>
              </a:rPr>
              <a:t> средняя </a:t>
            </a:r>
            <a:r>
              <a:rPr lang="ru-RU" sz="2400" dirty="0" smtClean="0">
                <a:solidFill>
                  <a:prstClr val="black"/>
                </a:solidFill>
                <a:latin typeface="Monotype Corsiva" pitchFamily="66" charset="0"/>
              </a:rPr>
              <a:t>общеобразовательная </a:t>
            </a:r>
            <a:r>
              <a:rPr lang="ru-RU" sz="2400" dirty="0">
                <a:solidFill>
                  <a:prstClr val="black"/>
                </a:solidFill>
                <a:latin typeface="Monotype Corsiva" pitchFamily="66" charset="0"/>
              </a:rPr>
              <a:t>школа»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1988840"/>
            <a:ext cx="7376864" cy="3888432"/>
          </a:xfrm>
        </p:spPr>
        <p:txBody>
          <a:bodyPr/>
          <a:lstStyle/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ru-RU" sz="5400" b="1" dirty="0">
                <a:solidFill>
                  <a:srgbClr val="7030A0"/>
                </a:solidFill>
                <a:latin typeface="Monotype Corsiva" pitchFamily="66" charset="0"/>
              </a:rPr>
              <a:t>«Быть </a:t>
            </a:r>
            <a:r>
              <a:rPr lang="ru-RU" sz="5400" b="1" dirty="0" smtClean="0">
                <a:solidFill>
                  <a:srgbClr val="7030A0"/>
                </a:solidFill>
                <a:latin typeface="Monotype Corsiva" pitchFamily="66" charset="0"/>
              </a:rPr>
              <a:t>здоровыми  хотим!»</a:t>
            </a:r>
            <a:endParaRPr lang="ru-RU" sz="5400" b="1" dirty="0">
              <a:solidFill>
                <a:srgbClr val="7030A0"/>
              </a:solidFill>
              <a:latin typeface="Monotype Corsiva" pitchFamily="66" charset="0"/>
            </a:endParaRPr>
          </a:p>
          <a:p>
            <a:pPr lvl="0">
              <a:lnSpc>
                <a:spcPct val="90000"/>
              </a:lnSpc>
              <a:spcBef>
                <a:spcPts val="1000"/>
              </a:spcBef>
            </a:pPr>
            <a:endParaRPr lang="ru-RU" sz="4100" dirty="0">
              <a:solidFill>
                <a:srgbClr val="7030A0"/>
              </a:solidFill>
              <a:latin typeface="Monotype Corsiva" pitchFamily="66" charset="0"/>
            </a:endParaRPr>
          </a:p>
          <a:p>
            <a:pPr lvl="0" algn="r">
              <a:lnSpc>
                <a:spcPct val="90000"/>
              </a:lnSpc>
              <a:spcBef>
                <a:spcPts val="1000"/>
              </a:spcBef>
            </a:pPr>
            <a:r>
              <a:rPr lang="ru-RU" sz="2600" b="1" dirty="0">
                <a:solidFill>
                  <a:srgbClr val="7030A0"/>
                </a:solidFill>
                <a:latin typeface="Monotype Corsiva" pitchFamily="66" charset="0"/>
              </a:rPr>
              <a:t>Выполнили</a:t>
            </a:r>
            <a:r>
              <a:rPr lang="ru-RU" sz="2600" dirty="0">
                <a:solidFill>
                  <a:srgbClr val="7030A0"/>
                </a:solidFill>
                <a:latin typeface="Monotype Corsiva" pitchFamily="66" charset="0"/>
              </a:rPr>
              <a:t>: учащиеся 3 класса</a:t>
            </a:r>
          </a:p>
          <a:p>
            <a:pPr lvl="0" algn="r">
              <a:lnSpc>
                <a:spcPct val="90000"/>
              </a:lnSpc>
              <a:spcBef>
                <a:spcPts val="1000"/>
              </a:spcBef>
            </a:pPr>
            <a:r>
              <a:rPr lang="ru-RU" sz="2600" dirty="0">
                <a:solidFill>
                  <a:srgbClr val="7030A0"/>
                </a:solidFill>
                <a:latin typeface="Monotype Corsiva" pitchFamily="66" charset="0"/>
              </a:rPr>
              <a:t>и классный </a:t>
            </a:r>
            <a:r>
              <a:rPr lang="ru-RU" sz="2600" dirty="0" smtClean="0">
                <a:solidFill>
                  <a:srgbClr val="7030A0"/>
                </a:solidFill>
                <a:latin typeface="Monotype Corsiva" pitchFamily="66" charset="0"/>
              </a:rPr>
              <a:t>руководитель</a:t>
            </a:r>
            <a:endParaRPr lang="ru-RU" sz="2600" dirty="0">
              <a:solidFill>
                <a:srgbClr val="7030A0"/>
              </a:solidFill>
              <a:latin typeface="Monotype Corsiva" pitchFamily="66" charset="0"/>
            </a:endParaRPr>
          </a:p>
          <a:p>
            <a:pPr lvl="0" algn="r">
              <a:lnSpc>
                <a:spcPct val="90000"/>
              </a:lnSpc>
              <a:spcBef>
                <a:spcPts val="1000"/>
              </a:spcBef>
            </a:pPr>
            <a:r>
              <a:rPr lang="ru-RU" sz="2600" dirty="0">
                <a:solidFill>
                  <a:srgbClr val="7030A0"/>
                </a:solidFill>
                <a:latin typeface="Monotype Corsiva" pitchFamily="66" charset="0"/>
              </a:rPr>
              <a:t> </a:t>
            </a:r>
            <a:r>
              <a:rPr lang="ru-RU" sz="2600" b="1" dirty="0">
                <a:solidFill>
                  <a:srgbClr val="7030A0"/>
                </a:solidFill>
                <a:latin typeface="Monotype Corsiva" pitchFamily="66" charset="0"/>
              </a:rPr>
              <a:t>Егорова Н.А</a:t>
            </a:r>
            <a:r>
              <a:rPr lang="ru-RU" sz="2600" dirty="0">
                <a:solidFill>
                  <a:srgbClr val="7030A0"/>
                </a:solidFill>
                <a:latin typeface="Monotype Corsiva" pitchFamily="66" charset="0"/>
              </a:rPr>
              <a:t>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622703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WINDOWS\Temp\Rar$DIa9404.39294\01_1_физкультура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1" y="0"/>
            <a:ext cx="9139938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347864" y="332656"/>
            <a:ext cx="5040560" cy="1080120"/>
          </a:xfrm>
        </p:spPr>
        <p:txBody>
          <a:bodyPr>
            <a:noAutofit/>
          </a:bodyPr>
          <a:lstStyle/>
          <a:p>
            <a:r>
              <a:rPr lang="ru-RU" sz="3200" dirty="0" smtClean="0">
                <a:solidFill>
                  <a:srgbClr val="7030A0"/>
                </a:solidFill>
                <a:latin typeface="Monotype Corsiva" pitchFamily="66" charset="0"/>
              </a:rPr>
              <a:t>Прогулки:</a:t>
            </a:r>
            <a:endParaRPr lang="ru-RU" sz="3200" dirty="0">
              <a:solidFill>
                <a:srgbClr val="7030A0"/>
              </a:solidFill>
              <a:latin typeface="Monotype Corsiva" pitchFamily="66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1725" y="1151884"/>
            <a:ext cx="3274011" cy="43653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2395" y="1151884"/>
            <a:ext cx="3247005" cy="43293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 descr="C:\Users\admin\Desktop\ФОТО Класс\IMG-20201105-WA004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1724" y="1151883"/>
            <a:ext cx="3274011" cy="436534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448974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WINDOWS\Temp\Rar$DIa9404.39294\01_1_физкультура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1" y="0"/>
            <a:ext cx="9139938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572000" y="476672"/>
            <a:ext cx="4104456" cy="1440160"/>
          </a:xfrm>
        </p:spPr>
        <p:txBody>
          <a:bodyPr>
            <a:noAutofit/>
          </a:bodyPr>
          <a:lstStyle/>
          <a:p>
            <a:pPr algn="r"/>
            <a:r>
              <a:rPr lang="ru-RU" sz="2400" dirty="0" smtClean="0">
                <a:solidFill>
                  <a:srgbClr val="7030A0"/>
                </a:solidFill>
                <a:latin typeface="Monotype Corsiva" pitchFamily="66" charset="0"/>
              </a:rPr>
              <a:t>Для занятий физкультурных</a:t>
            </a:r>
            <a:br>
              <a:rPr lang="ru-RU" sz="2400" dirty="0" smtClean="0">
                <a:solidFill>
                  <a:srgbClr val="7030A0"/>
                </a:solidFill>
                <a:latin typeface="Monotype Corsiva" pitchFamily="66" charset="0"/>
              </a:rPr>
            </a:br>
            <a:r>
              <a:rPr lang="ru-RU" sz="2400" dirty="0" smtClean="0">
                <a:solidFill>
                  <a:srgbClr val="7030A0"/>
                </a:solidFill>
                <a:latin typeface="Monotype Corsiva" pitchFamily="66" charset="0"/>
              </a:rPr>
              <a:t>Есть у нас спортивный зал.</a:t>
            </a:r>
            <a:br>
              <a:rPr lang="ru-RU" sz="2400" dirty="0" smtClean="0">
                <a:solidFill>
                  <a:srgbClr val="7030A0"/>
                </a:solidFill>
                <a:latin typeface="Monotype Corsiva" pitchFamily="66" charset="0"/>
              </a:rPr>
            </a:br>
            <a:r>
              <a:rPr lang="ru-RU" sz="2400" dirty="0" smtClean="0">
                <a:solidFill>
                  <a:srgbClr val="7030A0"/>
                </a:solidFill>
                <a:latin typeface="Monotype Corsiva" pitchFamily="66" charset="0"/>
              </a:rPr>
              <a:t>Любит он ребяток дружных,</a:t>
            </a:r>
            <a:br>
              <a:rPr lang="ru-RU" sz="2400" dirty="0" smtClean="0">
                <a:solidFill>
                  <a:srgbClr val="7030A0"/>
                </a:solidFill>
                <a:latin typeface="Monotype Corsiva" pitchFamily="66" charset="0"/>
              </a:rPr>
            </a:br>
            <a:r>
              <a:rPr lang="ru-RU" sz="2400" dirty="0" smtClean="0">
                <a:solidFill>
                  <a:srgbClr val="7030A0"/>
                </a:solidFill>
                <a:latin typeface="Monotype Corsiva" pitchFamily="66" charset="0"/>
              </a:rPr>
              <a:t>Даже тех, кто ростом мал!</a:t>
            </a:r>
            <a:endParaRPr lang="ru-RU" sz="2400" dirty="0">
              <a:solidFill>
                <a:srgbClr val="7030A0"/>
              </a:solidFill>
              <a:latin typeface="Monotype Corsiva" pitchFamily="66" charset="0"/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5028" t="13771" r="11469"/>
          <a:stretch/>
        </p:blipFill>
        <p:spPr bwMode="auto">
          <a:xfrm rot="5400000">
            <a:off x="1158750" y="2371250"/>
            <a:ext cx="3901440" cy="211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345621" y="3072154"/>
            <a:ext cx="4025219" cy="18604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656892" y="3208204"/>
            <a:ext cx="3999132" cy="1848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94950" y="2497539"/>
            <a:ext cx="4301932" cy="19883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8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077630" y="3188351"/>
            <a:ext cx="4561200" cy="21082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679342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WINDOWS\Temp\Rar$DIa9404.39294\01_1_физкультура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1" y="0"/>
            <a:ext cx="9139938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572000" y="476672"/>
            <a:ext cx="4104456" cy="1440160"/>
          </a:xfrm>
        </p:spPr>
        <p:txBody>
          <a:bodyPr>
            <a:noAutofit/>
          </a:bodyPr>
          <a:lstStyle/>
          <a:p>
            <a:pPr algn="r"/>
            <a:r>
              <a:rPr lang="ru-RU" sz="2400" dirty="0" smtClean="0">
                <a:solidFill>
                  <a:srgbClr val="7030A0"/>
                </a:solidFill>
                <a:latin typeface="Monotype Corsiva" pitchFamily="66" charset="0"/>
              </a:rPr>
              <a:t>Для занятий физкультурных</a:t>
            </a:r>
            <a:br>
              <a:rPr lang="ru-RU" sz="2400" dirty="0" smtClean="0">
                <a:solidFill>
                  <a:srgbClr val="7030A0"/>
                </a:solidFill>
                <a:latin typeface="Monotype Corsiva" pitchFamily="66" charset="0"/>
              </a:rPr>
            </a:br>
            <a:r>
              <a:rPr lang="ru-RU" sz="2400" dirty="0" smtClean="0">
                <a:solidFill>
                  <a:srgbClr val="7030A0"/>
                </a:solidFill>
                <a:latin typeface="Monotype Corsiva" pitchFamily="66" charset="0"/>
              </a:rPr>
              <a:t>Есть у нас спортивный зал.</a:t>
            </a:r>
            <a:br>
              <a:rPr lang="ru-RU" sz="2400" dirty="0" smtClean="0">
                <a:solidFill>
                  <a:srgbClr val="7030A0"/>
                </a:solidFill>
                <a:latin typeface="Monotype Corsiva" pitchFamily="66" charset="0"/>
              </a:rPr>
            </a:br>
            <a:r>
              <a:rPr lang="ru-RU" sz="2400" dirty="0" smtClean="0">
                <a:solidFill>
                  <a:srgbClr val="7030A0"/>
                </a:solidFill>
                <a:latin typeface="Monotype Corsiva" pitchFamily="66" charset="0"/>
              </a:rPr>
              <a:t>Любит он ребяток дружных,</a:t>
            </a:r>
            <a:br>
              <a:rPr lang="ru-RU" sz="2400" dirty="0" smtClean="0">
                <a:solidFill>
                  <a:srgbClr val="7030A0"/>
                </a:solidFill>
                <a:latin typeface="Monotype Corsiva" pitchFamily="66" charset="0"/>
              </a:rPr>
            </a:br>
            <a:r>
              <a:rPr lang="ru-RU" sz="2400" dirty="0" smtClean="0">
                <a:solidFill>
                  <a:srgbClr val="7030A0"/>
                </a:solidFill>
                <a:latin typeface="Monotype Corsiva" pitchFamily="66" charset="0"/>
              </a:rPr>
              <a:t>Даже тех, кто ростом мал!</a:t>
            </a:r>
            <a:endParaRPr lang="ru-RU" sz="2400" dirty="0">
              <a:solidFill>
                <a:srgbClr val="7030A0"/>
              </a:solidFill>
              <a:latin typeface="Monotype Corsiva" pitchFamily="66" charset="0"/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0180" r="11076"/>
          <a:stretch/>
        </p:blipFill>
        <p:spPr bwMode="auto">
          <a:xfrm>
            <a:off x="2317068" y="1844824"/>
            <a:ext cx="6382072" cy="3746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3454" t="4071" r="13402"/>
          <a:stretch/>
        </p:blipFill>
        <p:spPr bwMode="auto">
          <a:xfrm>
            <a:off x="2447764" y="1875723"/>
            <a:ext cx="6120680" cy="37102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1804" t="2739" r="18293"/>
          <a:stretch/>
        </p:blipFill>
        <p:spPr bwMode="auto">
          <a:xfrm>
            <a:off x="2555776" y="1881419"/>
            <a:ext cx="6242632" cy="40146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4007799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WINDOWS\Temp\Rar$DIa9404.39294\01_1_физкультура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1" y="0"/>
            <a:ext cx="9139938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347864" y="332656"/>
            <a:ext cx="5040560" cy="1296144"/>
          </a:xfrm>
        </p:spPr>
        <p:txBody>
          <a:bodyPr>
            <a:noAutofit/>
          </a:bodyPr>
          <a:lstStyle/>
          <a:p>
            <a:r>
              <a:rPr lang="ru-RU" sz="2400" dirty="0">
                <a:solidFill>
                  <a:srgbClr val="7030A0"/>
                </a:solidFill>
                <a:latin typeface="Monotype Corsiva" pitchFamily="66" charset="0"/>
              </a:rPr>
              <a:t>Здравствуйте, шубы и шапки-ушанки!</a:t>
            </a:r>
            <a:br>
              <a:rPr lang="ru-RU" sz="2400" dirty="0">
                <a:solidFill>
                  <a:srgbClr val="7030A0"/>
                </a:solidFill>
                <a:latin typeface="Monotype Corsiva" pitchFamily="66" charset="0"/>
              </a:rPr>
            </a:br>
            <a:r>
              <a:rPr lang="ru-RU" sz="2400" dirty="0">
                <a:solidFill>
                  <a:srgbClr val="7030A0"/>
                </a:solidFill>
                <a:latin typeface="Monotype Corsiva" pitchFamily="66" charset="0"/>
              </a:rPr>
              <a:t>Здравствуйте, лыжи и быстрые санки!</a:t>
            </a:r>
            <a:br>
              <a:rPr lang="ru-RU" sz="2400" dirty="0">
                <a:solidFill>
                  <a:srgbClr val="7030A0"/>
                </a:solidFill>
                <a:latin typeface="Monotype Corsiva" pitchFamily="66" charset="0"/>
              </a:rPr>
            </a:br>
            <a:r>
              <a:rPr lang="ru-RU" sz="2400" dirty="0">
                <a:solidFill>
                  <a:srgbClr val="7030A0"/>
                </a:solidFill>
                <a:latin typeface="Monotype Corsiva" pitchFamily="66" charset="0"/>
              </a:rPr>
              <a:t>Здравствуйте, снежные горки, катки!</a:t>
            </a:r>
            <a:br>
              <a:rPr lang="ru-RU" sz="2400" dirty="0">
                <a:solidFill>
                  <a:srgbClr val="7030A0"/>
                </a:solidFill>
                <a:latin typeface="Monotype Corsiva" pitchFamily="66" charset="0"/>
              </a:rPr>
            </a:br>
            <a:r>
              <a:rPr lang="ru-RU" sz="2400" dirty="0">
                <a:solidFill>
                  <a:srgbClr val="7030A0"/>
                </a:solidFill>
                <a:latin typeface="Monotype Corsiva" pitchFamily="66" charset="0"/>
              </a:rPr>
              <a:t>Здравствуйте, звонкие кони- коньки!</a:t>
            </a:r>
            <a:r>
              <a:rPr lang="ru-RU" sz="2400" dirty="0" smtClean="0">
                <a:solidFill>
                  <a:srgbClr val="7030A0"/>
                </a:solidFill>
                <a:latin typeface="Monotype Corsiva" pitchFamily="66" charset="0"/>
              </a:rPr>
              <a:t>:</a:t>
            </a:r>
            <a:endParaRPr lang="ru-RU" sz="2400" dirty="0">
              <a:solidFill>
                <a:srgbClr val="7030A0"/>
              </a:solidFill>
              <a:latin typeface="Monotype Corsiva" pitchFamily="66" charset="0"/>
            </a:endParaRPr>
          </a:p>
        </p:txBody>
      </p:sp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2005" y="1816404"/>
            <a:ext cx="3140075" cy="418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1848661"/>
            <a:ext cx="2360364" cy="4189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7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6447" y="1799515"/>
            <a:ext cx="2755900" cy="4221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8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7664" y="1816405"/>
            <a:ext cx="2780760" cy="4187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9" name="Picture 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6448" y="1799516"/>
            <a:ext cx="3075632" cy="452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50" name="Picture 10" descr="C:\Users\admin\Desktop\ФОТО Класс\IMG-20200220-WA0035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8979" y="1848660"/>
            <a:ext cx="3201911" cy="438865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296999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WINDOWS\Temp\Rar$DIa9404.39294\01_1_физкультура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1" y="0"/>
            <a:ext cx="9139938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347864" y="332656"/>
            <a:ext cx="5040560" cy="936104"/>
          </a:xfrm>
        </p:spPr>
        <p:txBody>
          <a:bodyPr>
            <a:noAutofit/>
          </a:bodyPr>
          <a:lstStyle/>
          <a:p>
            <a:r>
              <a:rPr lang="ru-RU" sz="2400" dirty="0" smtClean="0">
                <a:solidFill>
                  <a:srgbClr val="7030A0"/>
                </a:solidFill>
                <a:latin typeface="Monotype Corsiva" pitchFamily="66" charset="0"/>
              </a:rPr>
              <a:t>Зимние забавы – «Зарница»</a:t>
            </a:r>
            <a:endParaRPr lang="ru-RU" sz="2400" dirty="0">
              <a:solidFill>
                <a:srgbClr val="7030A0"/>
              </a:solidFill>
              <a:latin typeface="Monotype Corsiva" pitchFamily="66" charset="0"/>
            </a:endParaRPr>
          </a:p>
        </p:txBody>
      </p:sp>
      <p:pic>
        <p:nvPicPr>
          <p:cNvPr id="11268" name="Picture 4" descr="C:\Users\admin\Desktop\ФОТО Класс\20.02.20 Зарница\IMG_93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293168"/>
            <a:ext cx="6912768" cy="4608512"/>
          </a:xfrm>
          <a:prstGeom prst="flowChartAlternateProcess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9" name="Picture 5" descr="C:\Users\admin\Desktop\ФОТО Класс\20.02.20 Зарница\IMG_931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6873" y="1293168"/>
            <a:ext cx="7371074" cy="4608512"/>
          </a:xfrm>
          <a:prstGeom prst="flowChartAlternateProcess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C:\Users\admin\Desktop\ФОТО Класс\20.02.20 Зарница\IMG_934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6873" y="1312140"/>
            <a:ext cx="7372800" cy="4915200"/>
          </a:xfrm>
          <a:prstGeom prst="flowChartAlternateProcess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1" name="Picture 7" descr="C:\Users\admin\Desktop\ФОТО Класс\20.02.20 Зарница\IMG_934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1129" y="1293166"/>
            <a:ext cx="7370126" cy="4913417"/>
          </a:xfrm>
          <a:prstGeom prst="flowChartAlternateProcess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C:\Users\admin\Desktop\ФОТО Класс\20.02.20 Зарница\IMG_9357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5275" y="1291383"/>
            <a:ext cx="7372800" cy="4915200"/>
          </a:xfrm>
          <a:prstGeom prst="flowChartAlternateProcess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3" name="Picture 9" descr="C:\Users\admin\Desktop\ФОТО Класс\20.02.20 Зарница\IMG_9366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0626" y="1291383"/>
            <a:ext cx="7372800" cy="4915200"/>
          </a:xfrm>
          <a:prstGeom prst="flowChartAlternateProcess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4" name="Picture 10" descr="C:\Users\admin\Desktop\ФОТО Класс\20.02.20 Зарница\IMG_9380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6873" y="1309740"/>
            <a:ext cx="7376400" cy="4917600"/>
          </a:xfrm>
          <a:prstGeom prst="flowChartAlternateProcess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5" name="Picture 11" descr="C:\Users\admin\Desktop\ФОТО Класс\20.02.20 Зарница\IMG_9388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7832" y="1312140"/>
            <a:ext cx="7372800" cy="4915200"/>
          </a:xfrm>
          <a:prstGeom prst="flowChartAlternateProcess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098090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WINDOWS\Temp\Rar$DIa9404.39294\01_1_физкультура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1" y="0"/>
            <a:ext cx="9139938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283968" y="188640"/>
            <a:ext cx="4104456" cy="1368152"/>
          </a:xfrm>
        </p:spPr>
        <p:txBody>
          <a:bodyPr>
            <a:noAutofit/>
          </a:bodyPr>
          <a:lstStyle/>
          <a:p>
            <a:pPr algn="r"/>
            <a:r>
              <a:rPr lang="ru-RU" sz="2400" dirty="0">
                <a:solidFill>
                  <a:srgbClr val="7030A0"/>
                </a:solidFill>
                <a:latin typeface="Monotype Corsiva" pitchFamily="66" charset="0"/>
              </a:rPr>
              <a:t>Чтоб всегда здоровым </a:t>
            </a:r>
            <a:r>
              <a:rPr lang="ru-RU" sz="2400" dirty="0" smtClean="0">
                <a:solidFill>
                  <a:srgbClr val="7030A0"/>
                </a:solidFill>
                <a:latin typeface="Monotype Corsiva" pitchFamily="66" charset="0"/>
              </a:rPr>
              <a:t>быть,</a:t>
            </a:r>
            <a:r>
              <a:rPr lang="ru-RU" sz="2400" dirty="0">
                <a:solidFill>
                  <a:srgbClr val="7030A0"/>
                </a:solidFill>
                <a:latin typeface="Monotype Corsiva" pitchFamily="66" charset="0"/>
              </a:rPr>
              <a:t/>
            </a:r>
            <a:br>
              <a:rPr lang="ru-RU" sz="2400" dirty="0">
                <a:solidFill>
                  <a:srgbClr val="7030A0"/>
                </a:solidFill>
                <a:latin typeface="Monotype Corsiva" pitchFamily="66" charset="0"/>
              </a:rPr>
            </a:br>
            <a:r>
              <a:rPr lang="ru-RU" sz="2400" dirty="0">
                <a:solidFill>
                  <a:srgbClr val="7030A0"/>
                </a:solidFill>
                <a:latin typeface="Monotype Corsiva" pitchFamily="66" charset="0"/>
              </a:rPr>
              <a:t>Нужно нам в поход </a:t>
            </a:r>
            <a:r>
              <a:rPr lang="ru-RU" sz="2400" dirty="0" smtClean="0">
                <a:solidFill>
                  <a:srgbClr val="7030A0"/>
                </a:solidFill>
                <a:latin typeface="Monotype Corsiva" pitchFamily="66" charset="0"/>
              </a:rPr>
              <a:t>ходить.</a:t>
            </a:r>
            <a:r>
              <a:rPr lang="ru-RU" sz="2400" dirty="0">
                <a:solidFill>
                  <a:srgbClr val="7030A0"/>
                </a:solidFill>
                <a:latin typeface="Monotype Corsiva" pitchFamily="66" charset="0"/>
              </a:rPr>
              <a:t/>
            </a:r>
            <a:br>
              <a:rPr lang="ru-RU" sz="2400" dirty="0">
                <a:solidFill>
                  <a:srgbClr val="7030A0"/>
                </a:solidFill>
                <a:latin typeface="Monotype Corsiva" pitchFamily="66" charset="0"/>
              </a:rPr>
            </a:br>
            <a:r>
              <a:rPr lang="ru-RU" sz="2400" dirty="0">
                <a:solidFill>
                  <a:srgbClr val="7030A0"/>
                </a:solidFill>
                <a:latin typeface="Monotype Corsiva" pitchFamily="66" charset="0"/>
              </a:rPr>
              <a:t>На природе </a:t>
            </a:r>
            <a:r>
              <a:rPr lang="ru-RU" sz="2400" dirty="0" smtClean="0">
                <a:solidFill>
                  <a:srgbClr val="7030A0"/>
                </a:solidFill>
                <a:latin typeface="Monotype Corsiva" pitchFamily="66" charset="0"/>
              </a:rPr>
              <a:t>отдыхать,</a:t>
            </a:r>
            <a:r>
              <a:rPr lang="ru-RU" sz="2400" dirty="0">
                <a:solidFill>
                  <a:srgbClr val="7030A0"/>
                </a:solidFill>
                <a:latin typeface="Monotype Corsiva" pitchFamily="66" charset="0"/>
              </a:rPr>
              <a:t/>
            </a:r>
            <a:br>
              <a:rPr lang="ru-RU" sz="2400" dirty="0">
                <a:solidFill>
                  <a:srgbClr val="7030A0"/>
                </a:solidFill>
                <a:latin typeface="Monotype Corsiva" pitchFamily="66" charset="0"/>
              </a:rPr>
            </a:br>
            <a:r>
              <a:rPr lang="ru-RU" sz="2400" dirty="0">
                <a:solidFill>
                  <a:srgbClr val="7030A0"/>
                </a:solidFill>
                <a:latin typeface="Monotype Corsiva" pitchFamily="66" charset="0"/>
              </a:rPr>
              <a:t>Свежим воздухом дышать!</a:t>
            </a:r>
          </a:p>
        </p:txBody>
      </p:sp>
      <p:pic>
        <p:nvPicPr>
          <p:cNvPr id="12290" name="Picture 2" descr="C:\Users\admin\Desktop\ФОТО Класс\19.09.18 День здоровья, кросс, поход\IMG_773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772816"/>
            <a:ext cx="6516724" cy="434448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571" y="1772816"/>
            <a:ext cx="6588905" cy="4396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571" y="1772816"/>
            <a:ext cx="6588905" cy="45409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5359" y="1772816"/>
            <a:ext cx="6680664" cy="45409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109145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WINDOWS\Temp\Rar$DIa9404.39294\01_1_физкультура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1" y="0"/>
            <a:ext cx="9139938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283968" y="188640"/>
            <a:ext cx="4104456" cy="1368152"/>
          </a:xfrm>
        </p:spPr>
        <p:txBody>
          <a:bodyPr>
            <a:noAutofit/>
          </a:bodyPr>
          <a:lstStyle/>
          <a:p>
            <a:pPr algn="r"/>
            <a:r>
              <a:rPr lang="ru-RU" sz="2400" dirty="0">
                <a:solidFill>
                  <a:srgbClr val="7030A0"/>
                </a:solidFill>
                <a:latin typeface="Monotype Corsiva" pitchFamily="66" charset="0"/>
              </a:rPr>
              <a:t>Чтоб всегда здоровым </a:t>
            </a:r>
            <a:r>
              <a:rPr lang="ru-RU" sz="2400" dirty="0" smtClean="0">
                <a:solidFill>
                  <a:srgbClr val="7030A0"/>
                </a:solidFill>
                <a:latin typeface="Monotype Corsiva" pitchFamily="66" charset="0"/>
              </a:rPr>
              <a:t>быть,</a:t>
            </a:r>
            <a:r>
              <a:rPr lang="ru-RU" sz="2400" dirty="0">
                <a:solidFill>
                  <a:srgbClr val="7030A0"/>
                </a:solidFill>
                <a:latin typeface="Monotype Corsiva" pitchFamily="66" charset="0"/>
              </a:rPr>
              <a:t/>
            </a:r>
            <a:br>
              <a:rPr lang="ru-RU" sz="2400" dirty="0">
                <a:solidFill>
                  <a:srgbClr val="7030A0"/>
                </a:solidFill>
                <a:latin typeface="Monotype Corsiva" pitchFamily="66" charset="0"/>
              </a:rPr>
            </a:br>
            <a:r>
              <a:rPr lang="ru-RU" sz="2400" dirty="0">
                <a:solidFill>
                  <a:srgbClr val="7030A0"/>
                </a:solidFill>
                <a:latin typeface="Monotype Corsiva" pitchFamily="66" charset="0"/>
              </a:rPr>
              <a:t>Нужно нам в поход </a:t>
            </a:r>
            <a:r>
              <a:rPr lang="ru-RU" sz="2400" dirty="0" smtClean="0">
                <a:solidFill>
                  <a:srgbClr val="7030A0"/>
                </a:solidFill>
                <a:latin typeface="Monotype Corsiva" pitchFamily="66" charset="0"/>
              </a:rPr>
              <a:t>ходить.</a:t>
            </a:r>
            <a:r>
              <a:rPr lang="ru-RU" sz="2400" dirty="0">
                <a:solidFill>
                  <a:srgbClr val="7030A0"/>
                </a:solidFill>
                <a:latin typeface="Monotype Corsiva" pitchFamily="66" charset="0"/>
              </a:rPr>
              <a:t/>
            </a:r>
            <a:br>
              <a:rPr lang="ru-RU" sz="2400" dirty="0">
                <a:solidFill>
                  <a:srgbClr val="7030A0"/>
                </a:solidFill>
                <a:latin typeface="Monotype Corsiva" pitchFamily="66" charset="0"/>
              </a:rPr>
            </a:br>
            <a:r>
              <a:rPr lang="ru-RU" sz="2400" dirty="0">
                <a:solidFill>
                  <a:srgbClr val="7030A0"/>
                </a:solidFill>
                <a:latin typeface="Monotype Corsiva" pitchFamily="66" charset="0"/>
              </a:rPr>
              <a:t>На природе </a:t>
            </a:r>
            <a:r>
              <a:rPr lang="ru-RU" sz="2400" dirty="0" smtClean="0">
                <a:solidFill>
                  <a:srgbClr val="7030A0"/>
                </a:solidFill>
                <a:latin typeface="Monotype Corsiva" pitchFamily="66" charset="0"/>
              </a:rPr>
              <a:t>отдыхать,</a:t>
            </a:r>
            <a:r>
              <a:rPr lang="ru-RU" sz="2400" dirty="0">
                <a:solidFill>
                  <a:srgbClr val="7030A0"/>
                </a:solidFill>
                <a:latin typeface="Monotype Corsiva" pitchFamily="66" charset="0"/>
              </a:rPr>
              <a:t/>
            </a:r>
            <a:br>
              <a:rPr lang="ru-RU" sz="2400" dirty="0">
                <a:solidFill>
                  <a:srgbClr val="7030A0"/>
                </a:solidFill>
                <a:latin typeface="Monotype Corsiva" pitchFamily="66" charset="0"/>
              </a:rPr>
            </a:br>
            <a:r>
              <a:rPr lang="ru-RU" sz="2400" dirty="0">
                <a:solidFill>
                  <a:srgbClr val="7030A0"/>
                </a:solidFill>
                <a:latin typeface="Monotype Corsiva" pitchFamily="66" charset="0"/>
              </a:rPr>
              <a:t>Свежим воздухом дышать!</a:t>
            </a:r>
          </a:p>
        </p:txBody>
      </p:sp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988839"/>
            <a:ext cx="3090875" cy="4128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9585" y="1988839"/>
            <a:ext cx="3036855" cy="40472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4854" y="1956184"/>
            <a:ext cx="3120835" cy="4161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9584" y="1988839"/>
            <a:ext cx="3142905" cy="4190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2944" b="34091"/>
          <a:stretch/>
        </p:blipFill>
        <p:spPr bwMode="auto">
          <a:xfrm>
            <a:off x="2320394" y="1988839"/>
            <a:ext cx="3145296" cy="4128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8" name="Picture 6" descr="C:\Users\admin\Desktop\ФОТО Класс\IMG-20201105-WA0024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-1533" b="11642"/>
          <a:stretch/>
        </p:blipFill>
        <p:spPr bwMode="auto">
          <a:xfrm>
            <a:off x="5810719" y="1869462"/>
            <a:ext cx="3200633" cy="433455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9" name="Picture 7" descr="C:\Users\admin\Desktop\ФОТО Класс\IMG-20201105-WA0010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59" y="1988840"/>
            <a:ext cx="3018867" cy="421517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1" name="Picture 9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1200" y="1956184"/>
            <a:ext cx="3169251" cy="42231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22" name="Picture 10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3760" y="1869461"/>
            <a:ext cx="3183068" cy="42478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23" name="Picture 11" descr="C:\Users\admin\Desktop\ФОТО Класс\IMG-20201105-WA0018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6754" y="1912187"/>
            <a:ext cx="3233391" cy="431118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199113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WINDOWS\Temp\Rar$DIa9404.39294\01_1_физкультура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1" y="0"/>
            <a:ext cx="9139938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283968" y="188640"/>
            <a:ext cx="4104456" cy="1368152"/>
          </a:xfrm>
        </p:spPr>
        <p:txBody>
          <a:bodyPr>
            <a:noAutofit/>
          </a:bodyPr>
          <a:lstStyle/>
          <a:p>
            <a:pPr algn="r"/>
            <a:r>
              <a:rPr lang="ru-RU" sz="2400" dirty="0">
                <a:solidFill>
                  <a:srgbClr val="7030A0"/>
                </a:solidFill>
                <a:latin typeface="Monotype Corsiva" pitchFamily="66" charset="0"/>
              </a:rPr>
              <a:t>Чтоб всегда здоровым </a:t>
            </a:r>
            <a:r>
              <a:rPr lang="ru-RU" sz="2400" dirty="0" smtClean="0">
                <a:solidFill>
                  <a:srgbClr val="7030A0"/>
                </a:solidFill>
                <a:latin typeface="Monotype Corsiva" pitchFamily="66" charset="0"/>
              </a:rPr>
              <a:t>быть,</a:t>
            </a:r>
            <a:r>
              <a:rPr lang="ru-RU" sz="2400" dirty="0">
                <a:solidFill>
                  <a:srgbClr val="7030A0"/>
                </a:solidFill>
                <a:latin typeface="Monotype Corsiva" pitchFamily="66" charset="0"/>
              </a:rPr>
              <a:t/>
            </a:r>
            <a:br>
              <a:rPr lang="ru-RU" sz="2400" dirty="0">
                <a:solidFill>
                  <a:srgbClr val="7030A0"/>
                </a:solidFill>
                <a:latin typeface="Monotype Corsiva" pitchFamily="66" charset="0"/>
              </a:rPr>
            </a:br>
            <a:r>
              <a:rPr lang="ru-RU" sz="2400" dirty="0">
                <a:solidFill>
                  <a:srgbClr val="7030A0"/>
                </a:solidFill>
                <a:latin typeface="Monotype Corsiva" pitchFamily="66" charset="0"/>
              </a:rPr>
              <a:t>Нужно нам в поход </a:t>
            </a:r>
            <a:r>
              <a:rPr lang="ru-RU" sz="2400" dirty="0" smtClean="0">
                <a:solidFill>
                  <a:srgbClr val="7030A0"/>
                </a:solidFill>
                <a:latin typeface="Monotype Corsiva" pitchFamily="66" charset="0"/>
              </a:rPr>
              <a:t>ходить.</a:t>
            </a:r>
            <a:r>
              <a:rPr lang="ru-RU" sz="2400" dirty="0">
                <a:solidFill>
                  <a:srgbClr val="7030A0"/>
                </a:solidFill>
                <a:latin typeface="Monotype Corsiva" pitchFamily="66" charset="0"/>
              </a:rPr>
              <a:t/>
            </a:r>
            <a:br>
              <a:rPr lang="ru-RU" sz="2400" dirty="0">
                <a:solidFill>
                  <a:srgbClr val="7030A0"/>
                </a:solidFill>
                <a:latin typeface="Monotype Corsiva" pitchFamily="66" charset="0"/>
              </a:rPr>
            </a:br>
            <a:r>
              <a:rPr lang="ru-RU" sz="2400" dirty="0">
                <a:solidFill>
                  <a:srgbClr val="7030A0"/>
                </a:solidFill>
                <a:latin typeface="Monotype Corsiva" pitchFamily="66" charset="0"/>
              </a:rPr>
              <a:t>На </a:t>
            </a:r>
            <a:r>
              <a:rPr lang="ru-RU" sz="2400">
                <a:solidFill>
                  <a:srgbClr val="7030A0"/>
                </a:solidFill>
                <a:latin typeface="Monotype Corsiva" pitchFamily="66" charset="0"/>
              </a:rPr>
              <a:t>природе </a:t>
            </a:r>
            <a:r>
              <a:rPr lang="ru-RU" sz="2400" smtClean="0">
                <a:solidFill>
                  <a:srgbClr val="7030A0"/>
                </a:solidFill>
                <a:latin typeface="Monotype Corsiva" pitchFamily="66" charset="0"/>
              </a:rPr>
              <a:t>отдыхать,</a:t>
            </a:r>
            <a:r>
              <a:rPr lang="ru-RU" sz="2400" dirty="0">
                <a:solidFill>
                  <a:srgbClr val="7030A0"/>
                </a:solidFill>
                <a:latin typeface="Monotype Corsiva" pitchFamily="66" charset="0"/>
              </a:rPr>
              <a:t/>
            </a:r>
            <a:br>
              <a:rPr lang="ru-RU" sz="2400" dirty="0">
                <a:solidFill>
                  <a:srgbClr val="7030A0"/>
                </a:solidFill>
                <a:latin typeface="Monotype Corsiva" pitchFamily="66" charset="0"/>
              </a:rPr>
            </a:br>
            <a:r>
              <a:rPr lang="ru-RU" sz="2400" dirty="0">
                <a:solidFill>
                  <a:srgbClr val="7030A0"/>
                </a:solidFill>
                <a:latin typeface="Monotype Corsiva" pitchFamily="66" charset="0"/>
              </a:rPr>
              <a:t>Свежим воздухом дышать!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650150"/>
            <a:ext cx="4065954" cy="4248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0336" y="1684446"/>
            <a:ext cx="4065954" cy="49050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648990"/>
            <a:ext cx="4065954" cy="50118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4102" y="1679094"/>
            <a:ext cx="6392188" cy="49050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638364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WINDOWS\Temp\Rar$DIa9404.39294\01_1_физкультура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1" y="0"/>
            <a:ext cx="9139938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347864" y="332656"/>
            <a:ext cx="5040560" cy="1656184"/>
          </a:xfrm>
        </p:spPr>
        <p:txBody>
          <a:bodyPr>
            <a:noAutofit/>
          </a:bodyPr>
          <a:lstStyle/>
          <a:p>
            <a:pPr algn="r"/>
            <a:r>
              <a:rPr lang="ru-RU" sz="3200" dirty="0">
                <a:solidFill>
                  <a:srgbClr val="7030A0"/>
                </a:solidFill>
                <a:latin typeface="Monotype Corsiva" pitchFamily="66" charset="0"/>
              </a:rPr>
              <a:t>У костра в кружок мы сели,</a:t>
            </a:r>
            <a:br>
              <a:rPr lang="ru-RU" sz="3200" dirty="0">
                <a:solidFill>
                  <a:srgbClr val="7030A0"/>
                </a:solidFill>
                <a:latin typeface="Monotype Corsiva" pitchFamily="66" charset="0"/>
              </a:rPr>
            </a:br>
            <a:r>
              <a:rPr lang="ru-RU" sz="3200" dirty="0">
                <a:solidFill>
                  <a:srgbClr val="7030A0"/>
                </a:solidFill>
                <a:latin typeface="Monotype Corsiva" pitchFamily="66" charset="0"/>
              </a:rPr>
              <a:t>Песню звонкую запели,</a:t>
            </a:r>
            <a:br>
              <a:rPr lang="ru-RU" sz="3200" dirty="0">
                <a:solidFill>
                  <a:srgbClr val="7030A0"/>
                </a:solidFill>
                <a:latin typeface="Monotype Corsiva" pitchFamily="66" charset="0"/>
              </a:rPr>
            </a:br>
            <a:r>
              <a:rPr lang="ru-RU" sz="3200" dirty="0">
                <a:solidFill>
                  <a:srgbClr val="7030A0"/>
                </a:solidFill>
                <a:latin typeface="Monotype Corsiva" pitchFamily="66" charset="0"/>
              </a:rPr>
              <a:t>И под треск весёлых дров</a:t>
            </a:r>
            <a:br>
              <a:rPr lang="ru-RU" sz="3200" dirty="0">
                <a:solidFill>
                  <a:srgbClr val="7030A0"/>
                </a:solidFill>
                <a:latin typeface="Monotype Corsiva" pitchFamily="66" charset="0"/>
              </a:rPr>
            </a:br>
            <a:r>
              <a:rPr lang="ru-RU" sz="3200" dirty="0">
                <a:solidFill>
                  <a:srgbClr val="7030A0"/>
                </a:solidFill>
                <a:latin typeface="Monotype Corsiva" pitchFamily="66" charset="0"/>
              </a:rPr>
              <a:t>Прогоняем комаров</a:t>
            </a:r>
            <a:endParaRPr lang="ru-RU" sz="2400" dirty="0">
              <a:solidFill>
                <a:srgbClr val="7030A0"/>
              </a:solidFill>
              <a:latin typeface="Monotype Corsiva" pitchFamily="66" charset="0"/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2276872"/>
            <a:ext cx="6048672" cy="4027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9140" y="2268487"/>
            <a:ext cx="6047316" cy="4035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9140" y="2230056"/>
            <a:ext cx="6047316" cy="40255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4610" y="2263129"/>
            <a:ext cx="5921846" cy="39508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060314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054" t="4560" r="23590"/>
          <a:stretch/>
        </p:blipFill>
        <p:spPr bwMode="auto">
          <a:xfrm>
            <a:off x="2399118" y="2156702"/>
            <a:ext cx="5638552" cy="3980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WINDOWS\Temp\Rar$DIa9404.39294\01_1_физкультура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1" y="0"/>
            <a:ext cx="9139938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399118" y="1124744"/>
            <a:ext cx="6061314" cy="2664296"/>
          </a:xfrm>
        </p:spPr>
        <p:txBody>
          <a:bodyPr>
            <a:noAutofit/>
          </a:bodyPr>
          <a:lstStyle/>
          <a:p>
            <a:r>
              <a:rPr lang="ru-RU" sz="3200" dirty="0" smtClean="0">
                <a:solidFill>
                  <a:srgbClr val="7030A0"/>
                </a:solidFill>
                <a:latin typeface="Monotype Corsiva" pitchFamily="66" charset="0"/>
              </a:rPr>
              <a:t>День вашего здоровья – это каждый</a:t>
            </a:r>
            <a:br>
              <a:rPr lang="ru-RU" sz="3200" dirty="0" smtClean="0">
                <a:solidFill>
                  <a:srgbClr val="7030A0"/>
                </a:solidFill>
                <a:latin typeface="Monotype Corsiva" pitchFamily="66" charset="0"/>
              </a:rPr>
            </a:br>
            <a:r>
              <a:rPr lang="ru-RU" sz="3200" dirty="0" smtClean="0">
                <a:solidFill>
                  <a:srgbClr val="7030A0"/>
                </a:solidFill>
                <a:latin typeface="Monotype Corsiva" pitchFamily="66" charset="0"/>
              </a:rPr>
              <a:t>день вашей жизни.</a:t>
            </a:r>
            <a:br>
              <a:rPr lang="ru-RU" sz="3200" dirty="0" smtClean="0">
                <a:solidFill>
                  <a:srgbClr val="7030A0"/>
                </a:solidFill>
                <a:latin typeface="Monotype Corsiva" pitchFamily="66" charset="0"/>
              </a:rPr>
            </a:br>
            <a:r>
              <a:rPr lang="ru-RU" sz="3200" dirty="0" smtClean="0">
                <a:solidFill>
                  <a:srgbClr val="7030A0"/>
                </a:solidFill>
                <a:latin typeface="Monotype Corsiva" pitchFamily="66" charset="0"/>
              </a:rPr>
              <a:t/>
            </a:r>
            <a:br>
              <a:rPr lang="ru-RU" sz="3200" dirty="0" smtClean="0">
                <a:solidFill>
                  <a:srgbClr val="7030A0"/>
                </a:solidFill>
                <a:latin typeface="Monotype Corsiva" pitchFamily="66" charset="0"/>
              </a:rPr>
            </a:br>
            <a:r>
              <a:rPr lang="ru-RU" sz="3200" b="1" dirty="0">
                <a:solidFill>
                  <a:srgbClr val="7030A0"/>
                </a:solidFill>
                <a:latin typeface="Monotype Corsiva" pitchFamily="66" charset="0"/>
              </a:rPr>
              <a:t>Будьте </a:t>
            </a:r>
            <a:r>
              <a:rPr lang="ru-RU" sz="3200" b="1" dirty="0" smtClean="0">
                <a:solidFill>
                  <a:srgbClr val="7030A0"/>
                </a:solidFill>
                <a:latin typeface="Monotype Corsiva" pitchFamily="66" charset="0"/>
              </a:rPr>
              <a:t>здоровы!</a:t>
            </a:r>
            <a:endParaRPr lang="ru-RU" sz="3200" b="1" dirty="0">
              <a:solidFill>
                <a:srgbClr val="7030A0"/>
              </a:solidFill>
              <a:latin typeface="Monotype Corsiva" pitchFamily="66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131840" y="4077072"/>
            <a:ext cx="4640560" cy="1080120"/>
          </a:xfrm>
        </p:spPr>
        <p:txBody>
          <a:bodyPr>
            <a:normAutofit/>
          </a:bodyPr>
          <a:lstStyle/>
          <a:p>
            <a:r>
              <a:rPr lang="ru-RU" sz="4000" dirty="0" smtClean="0">
                <a:solidFill>
                  <a:srgbClr val="C00000"/>
                </a:solidFill>
                <a:latin typeface="Monotype Corsiva" pitchFamily="66" charset="0"/>
              </a:rPr>
              <a:t>Спасибо за внимание!</a:t>
            </a:r>
            <a:endParaRPr lang="ru-RU" sz="4000" dirty="0">
              <a:solidFill>
                <a:srgbClr val="C00000"/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99467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WINDOWS\Temp\Rar$DIa9404.39294\01_1_физкультура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1" y="0"/>
            <a:ext cx="9139938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63688" y="476672"/>
            <a:ext cx="6694512" cy="1440161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1988840"/>
            <a:ext cx="7376864" cy="3888432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708954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WINDOWS\Temp\Rar$DIa9404.39294\01_1_физкультура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1" y="0"/>
            <a:ext cx="9139938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347864" y="332656"/>
            <a:ext cx="5040560" cy="1656184"/>
          </a:xfrm>
        </p:spPr>
        <p:txBody>
          <a:bodyPr>
            <a:normAutofit fontScale="90000"/>
          </a:bodyPr>
          <a:lstStyle/>
          <a:p>
            <a:pPr algn="r"/>
            <a:r>
              <a:rPr lang="ru-RU" sz="2700" dirty="0" smtClean="0">
                <a:solidFill>
                  <a:srgbClr val="7030A0"/>
                </a:solidFill>
                <a:latin typeface="Monotype Corsiva" pitchFamily="66" charset="0"/>
              </a:rPr>
              <a:t>Всем известно и понятно,</a:t>
            </a:r>
            <a:br>
              <a:rPr lang="ru-RU" sz="2700" dirty="0" smtClean="0">
                <a:solidFill>
                  <a:srgbClr val="7030A0"/>
                </a:solidFill>
                <a:latin typeface="Monotype Corsiva" pitchFamily="66" charset="0"/>
              </a:rPr>
            </a:br>
            <a:r>
              <a:rPr lang="ru-RU" sz="2700" dirty="0" smtClean="0">
                <a:solidFill>
                  <a:srgbClr val="7030A0"/>
                </a:solidFill>
                <a:latin typeface="Monotype Corsiva" pitchFamily="66" charset="0"/>
              </a:rPr>
              <a:t>Что здоровым быть приятно.</a:t>
            </a:r>
            <a:br>
              <a:rPr lang="ru-RU" sz="2700" dirty="0" smtClean="0">
                <a:solidFill>
                  <a:srgbClr val="7030A0"/>
                </a:solidFill>
                <a:latin typeface="Monotype Corsiva" pitchFamily="66" charset="0"/>
              </a:rPr>
            </a:br>
            <a:r>
              <a:rPr lang="ru-RU" sz="2700" dirty="0" smtClean="0">
                <a:solidFill>
                  <a:srgbClr val="7030A0"/>
                </a:solidFill>
                <a:latin typeface="Monotype Corsiva" pitchFamily="66" charset="0"/>
              </a:rPr>
              <a:t>Только точно надо знать</a:t>
            </a:r>
            <a:br>
              <a:rPr lang="ru-RU" sz="2700" dirty="0" smtClean="0">
                <a:solidFill>
                  <a:srgbClr val="7030A0"/>
                </a:solidFill>
                <a:latin typeface="Monotype Corsiva" pitchFamily="66" charset="0"/>
              </a:rPr>
            </a:br>
            <a:r>
              <a:rPr lang="ru-RU" sz="2700" dirty="0" smtClean="0">
                <a:solidFill>
                  <a:srgbClr val="7030A0"/>
                </a:solidFill>
                <a:latin typeface="Monotype Corsiva" pitchFamily="66" charset="0"/>
              </a:rPr>
              <a:t>Как здоровым стать!</a:t>
            </a:r>
            <a:br>
              <a:rPr lang="ru-RU" sz="2700" dirty="0" smtClean="0">
                <a:solidFill>
                  <a:srgbClr val="7030A0"/>
                </a:solidFill>
                <a:latin typeface="Monotype Corsiva" pitchFamily="66" charset="0"/>
              </a:rPr>
            </a:br>
            <a:endParaRPr lang="ru-RU" dirty="0">
              <a:solidFill>
                <a:srgbClr val="7030A0"/>
              </a:solidFill>
              <a:latin typeface="Monotype Corsiva" pitchFamily="66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1772816"/>
            <a:ext cx="7376864" cy="4104456"/>
          </a:xfrm>
        </p:spPr>
        <p:txBody>
          <a:bodyPr>
            <a:normAutofit fontScale="92500" lnSpcReduction="10000"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ru-RU" sz="5400" b="1" dirty="0" smtClean="0">
                <a:solidFill>
                  <a:srgbClr val="7030A0"/>
                </a:solidFill>
                <a:latin typeface="Monotype Corsiva" pitchFamily="66" charset="0"/>
              </a:rPr>
              <a:t>«Наш </a:t>
            </a:r>
            <a:r>
              <a:rPr lang="ru-RU" sz="5400" b="1" dirty="0" err="1" smtClean="0">
                <a:solidFill>
                  <a:srgbClr val="7030A0"/>
                </a:solidFill>
                <a:latin typeface="Monotype Corsiva" pitchFamily="66" charset="0"/>
              </a:rPr>
              <a:t>фоторассказ</a:t>
            </a:r>
            <a:r>
              <a:rPr lang="ru-RU" sz="5400" b="1" dirty="0" smtClean="0">
                <a:solidFill>
                  <a:srgbClr val="7030A0"/>
                </a:solidFill>
                <a:latin typeface="Monotype Corsiva" pitchFamily="66" charset="0"/>
              </a:rPr>
              <a:t>»</a:t>
            </a:r>
          </a:p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ru-RU" sz="4100" dirty="0" smtClean="0">
                <a:solidFill>
                  <a:srgbClr val="7030A0"/>
                </a:solidFill>
                <a:latin typeface="Monotype Corsiva" pitchFamily="66" charset="0"/>
              </a:rPr>
              <a:t>План:</a:t>
            </a:r>
            <a:endParaRPr lang="ru-RU" sz="4100" dirty="0">
              <a:solidFill>
                <a:srgbClr val="7030A0"/>
              </a:solidFill>
              <a:latin typeface="Monotype Corsiva" pitchFamily="66" charset="0"/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Участие в спортивных мероприятиях:</a:t>
            </a:r>
          </a:p>
          <a:p>
            <a:pPr marL="457200" indent="-457200">
              <a:buFont typeface="Wingdings" pitchFamily="2" charset="2"/>
              <a:buChar char="ü"/>
            </a:pPr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спорт на природе;</a:t>
            </a:r>
          </a:p>
          <a:p>
            <a:pPr marL="457200" indent="-457200" algn="r">
              <a:buFont typeface="Wingdings" pitchFamily="2" charset="2"/>
              <a:buChar char="ü"/>
            </a:pP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 есть для нас спортивный зал…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Наши походы и экскурсии;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День здоровья</a:t>
            </a:r>
            <a:endParaRPr lang="ru-RU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8483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WINDOWS\Temp\Rar$DIa9404.39294\01_1_физкультура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1" y="0"/>
            <a:ext cx="9139938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347864" y="332656"/>
            <a:ext cx="5040560" cy="1656184"/>
          </a:xfrm>
        </p:spPr>
        <p:txBody>
          <a:bodyPr>
            <a:noAutofit/>
          </a:bodyPr>
          <a:lstStyle/>
          <a:p>
            <a:pPr algn="r"/>
            <a:r>
              <a:rPr lang="ru-RU" sz="2400" dirty="0">
                <a:solidFill>
                  <a:srgbClr val="7030A0"/>
                </a:solidFill>
                <a:latin typeface="Monotype Corsiva" pitchFamily="66" charset="0"/>
              </a:rPr>
              <a:t>Здоровье –это круто,</a:t>
            </a:r>
            <a:br>
              <a:rPr lang="ru-RU" sz="2400" dirty="0">
                <a:solidFill>
                  <a:srgbClr val="7030A0"/>
                </a:solidFill>
                <a:latin typeface="Monotype Corsiva" pitchFamily="66" charset="0"/>
              </a:rPr>
            </a:br>
            <a:r>
              <a:rPr lang="ru-RU" sz="2400" dirty="0">
                <a:solidFill>
                  <a:srgbClr val="7030A0"/>
                </a:solidFill>
                <a:latin typeface="Monotype Corsiva" pitchFamily="66" charset="0"/>
              </a:rPr>
              <a:t>    Здоровье – это класс!</a:t>
            </a:r>
            <a:br>
              <a:rPr lang="ru-RU" sz="2400" dirty="0">
                <a:solidFill>
                  <a:srgbClr val="7030A0"/>
                </a:solidFill>
                <a:latin typeface="Monotype Corsiva" pitchFamily="66" charset="0"/>
              </a:rPr>
            </a:br>
            <a:r>
              <a:rPr lang="ru-RU" sz="2400" dirty="0">
                <a:solidFill>
                  <a:srgbClr val="7030A0"/>
                </a:solidFill>
                <a:latin typeface="Monotype Corsiva" pitchFamily="66" charset="0"/>
              </a:rPr>
              <a:t>И если вы хотите,</a:t>
            </a:r>
            <a:br>
              <a:rPr lang="ru-RU" sz="2400" dirty="0">
                <a:solidFill>
                  <a:srgbClr val="7030A0"/>
                </a:solidFill>
                <a:latin typeface="Monotype Corsiva" pitchFamily="66" charset="0"/>
              </a:rPr>
            </a:br>
            <a:r>
              <a:rPr lang="ru-RU" sz="2400" dirty="0">
                <a:solidFill>
                  <a:srgbClr val="7030A0"/>
                </a:solidFill>
                <a:latin typeface="Monotype Corsiva" pitchFamily="66" charset="0"/>
              </a:rPr>
              <a:t>         То спорт – это для нас!</a:t>
            </a:r>
            <a:r>
              <a:rPr lang="ru-RU" sz="2400" dirty="0" smtClean="0">
                <a:solidFill>
                  <a:srgbClr val="7030A0"/>
                </a:solidFill>
                <a:latin typeface="Monotype Corsiva" pitchFamily="66" charset="0"/>
              </a:rPr>
              <a:t/>
            </a:r>
            <a:br>
              <a:rPr lang="ru-RU" sz="2400" dirty="0" smtClean="0">
                <a:solidFill>
                  <a:srgbClr val="7030A0"/>
                </a:solidFill>
                <a:latin typeface="Monotype Corsiva" pitchFamily="66" charset="0"/>
              </a:rPr>
            </a:br>
            <a:endParaRPr lang="ru-RU" sz="2400" dirty="0">
              <a:solidFill>
                <a:srgbClr val="7030A0"/>
              </a:solidFill>
              <a:latin typeface="Monotype Corsiva" pitchFamily="66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645679"/>
            <a:ext cx="5688633" cy="4411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740668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WINDOWS\Temp\Rar$DIa9404.39294\01_1_физкультура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1" y="0"/>
            <a:ext cx="9139938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347864" y="332656"/>
            <a:ext cx="5040560" cy="1080120"/>
          </a:xfrm>
        </p:spPr>
        <p:txBody>
          <a:bodyPr>
            <a:noAutofit/>
          </a:bodyPr>
          <a:lstStyle/>
          <a:p>
            <a:r>
              <a:rPr lang="ru-RU" sz="3200" dirty="0" smtClean="0">
                <a:solidFill>
                  <a:srgbClr val="7030A0"/>
                </a:solidFill>
                <a:latin typeface="Monotype Corsiva" pitchFamily="66" charset="0"/>
              </a:rPr>
              <a:t>Спорт на природе:</a:t>
            </a:r>
            <a:endParaRPr lang="ru-RU" sz="3200" dirty="0">
              <a:solidFill>
                <a:srgbClr val="7030A0"/>
              </a:solidFill>
              <a:latin typeface="Monotype Corsiva" pitchFamily="66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3942" y="1988840"/>
            <a:ext cx="5148378" cy="34337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9997" y="1988840"/>
            <a:ext cx="5719848" cy="38228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9997" y="1925930"/>
            <a:ext cx="5719848" cy="38176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9991" y="1925930"/>
            <a:ext cx="5924417" cy="39520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493802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WINDOWS\Temp\Rar$DIa9404.39294\01_1_физкультура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1" y="0"/>
            <a:ext cx="9139938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347864" y="332656"/>
            <a:ext cx="5040560" cy="1080120"/>
          </a:xfrm>
        </p:spPr>
        <p:txBody>
          <a:bodyPr>
            <a:noAutofit/>
          </a:bodyPr>
          <a:lstStyle/>
          <a:p>
            <a:r>
              <a:rPr lang="ru-RU" sz="3200" dirty="0" smtClean="0">
                <a:solidFill>
                  <a:srgbClr val="7030A0"/>
                </a:solidFill>
                <a:latin typeface="Monotype Corsiva" pitchFamily="66" charset="0"/>
              </a:rPr>
              <a:t>Спорт на природе:</a:t>
            </a:r>
            <a:endParaRPr lang="ru-RU" sz="3200" dirty="0">
              <a:solidFill>
                <a:srgbClr val="7030A0"/>
              </a:solidFill>
              <a:latin typeface="Monotype Corsiva" pitchFamily="66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268760"/>
            <a:ext cx="2835275" cy="503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9528" y="1268760"/>
            <a:ext cx="2326813" cy="503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8343" y="1268760"/>
            <a:ext cx="7557235" cy="5035549"/>
          </a:xfrm>
          <a:prstGeom prst="flowChartAlternateProcess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2414" y="1173102"/>
            <a:ext cx="7406145" cy="5241075"/>
          </a:xfrm>
          <a:prstGeom prst="flowChartAlternateProcess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8933" y="1268760"/>
            <a:ext cx="7516053" cy="5035550"/>
          </a:xfrm>
          <a:prstGeom prst="flowChartAlternateProcess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797412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WINDOWS\Temp\Rar$DIa9404.39294\01_1_физкультура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1" y="0"/>
            <a:ext cx="9139938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347864" y="332656"/>
            <a:ext cx="5040560" cy="1080120"/>
          </a:xfrm>
        </p:spPr>
        <p:txBody>
          <a:bodyPr>
            <a:noAutofit/>
          </a:bodyPr>
          <a:lstStyle/>
          <a:p>
            <a:r>
              <a:rPr lang="ru-RU" sz="3200" dirty="0" smtClean="0">
                <a:solidFill>
                  <a:srgbClr val="7030A0"/>
                </a:solidFill>
                <a:latin typeface="Monotype Corsiva" pitchFamily="66" charset="0"/>
              </a:rPr>
              <a:t>Спорт на природе:</a:t>
            </a:r>
            <a:endParaRPr lang="ru-RU" sz="3200" dirty="0">
              <a:solidFill>
                <a:srgbClr val="7030A0"/>
              </a:solidFill>
              <a:latin typeface="Monotype Corsiva" pitchFamily="66" charset="0"/>
            </a:endParaRPr>
          </a:p>
        </p:txBody>
      </p:sp>
      <p:pic>
        <p:nvPicPr>
          <p:cNvPr id="7170" name="Picture 2" descr="C:\Users\admin\Desktop\ФОТО Класс\19.09.18 День здоровья, кросс, поход\IMG_751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9591" y="1556792"/>
            <a:ext cx="6156685" cy="410445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047527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WINDOWS\Temp\Rar$DIa9404.39294\01_1_физкультура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1" y="0"/>
            <a:ext cx="9139938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347864" y="332656"/>
            <a:ext cx="5040560" cy="1080120"/>
          </a:xfrm>
        </p:spPr>
        <p:txBody>
          <a:bodyPr>
            <a:noAutofit/>
          </a:bodyPr>
          <a:lstStyle/>
          <a:p>
            <a:r>
              <a:rPr lang="ru-RU" sz="3200" dirty="0" smtClean="0">
                <a:solidFill>
                  <a:srgbClr val="7030A0"/>
                </a:solidFill>
                <a:latin typeface="Monotype Corsiva" pitchFamily="66" charset="0"/>
              </a:rPr>
              <a:t>Игры на свежем воздухе:</a:t>
            </a:r>
            <a:endParaRPr lang="ru-RU" sz="3200" dirty="0">
              <a:solidFill>
                <a:srgbClr val="7030A0"/>
              </a:solidFill>
              <a:latin typeface="Monotype Corsiva" pitchFamily="66" charset="0"/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9546" y="1265878"/>
            <a:ext cx="3780000" cy="50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620688"/>
            <a:ext cx="6652882" cy="5616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810395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WINDOWS\Temp\Rar$DIa9404.39294\01_1_физкультура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1" y="0"/>
            <a:ext cx="9139938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347864" y="332656"/>
            <a:ext cx="5040560" cy="1080120"/>
          </a:xfrm>
        </p:spPr>
        <p:txBody>
          <a:bodyPr>
            <a:noAutofit/>
          </a:bodyPr>
          <a:lstStyle/>
          <a:p>
            <a:r>
              <a:rPr lang="ru-RU" sz="3200" dirty="0" smtClean="0">
                <a:solidFill>
                  <a:srgbClr val="7030A0"/>
                </a:solidFill>
                <a:latin typeface="Monotype Corsiva" pitchFamily="66" charset="0"/>
              </a:rPr>
              <a:t>Водные процедуры:</a:t>
            </a:r>
            <a:endParaRPr lang="ru-RU" sz="3200" dirty="0">
              <a:solidFill>
                <a:srgbClr val="7030A0"/>
              </a:solidFill>
              <a:latin typeface="Monotype Corsiva" pitchFamily="66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7674" y="1295805"/>
            <a:ext cx="3199793" cy="4266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364949"/>
            <a:ext cx="3244400" cy="4325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 descr="C:\Users\admin\Desktop\ФОТО Класс\IMG-20201105-WA004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435" y="1124744"/>
            <a:ext cx="6733817" cy="310971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C:\Users\admin\Desktop\ФОТО Класс\IMG-20201105-WA004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7674" y="3550686"/>
            <a:ext cx="6854552" cy="316547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973427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213</TotalTime>
  <Words>139</Words>
  <Application>Microsoft Office PowerPoint</Application>
  <PresentationFormat>Экран (4:3)</PresentationFormat>
  <Paragraphs>31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Тема Office</vt:lpstr>
      <vt:lpstr>Муниципальное бюджетное общеобразовательное учреждение «Володинская средняя общеобразовательная школа»</vt:lpstr>
      <vt:lpstr>Слайд 2</vt:lpstr>
      <vt:lpstr>Всем известно и понятно, Что здоровым быть приятно. Только точно надо знать Как здоровым стать! </vt:lpstr>
      <vt:lpstr>Здоровье –это круто,     Здоровье – это класс! И если вы хотите,          То спорт – это для нас! </vt:lpstr>
      <vt:lpstr>Спорт на природе:</vt:lpstr>
      <vt:lpstr>Спорт на природе:</vt:lpstr>
      <vt:lpstr>Спорт на природе:</vt:lpstr>
      <vt:lpstr>Игры на свежем воздухе:</vt:lpstr>
      <vt:lpstr>Водные процедуры:</vt:lpstr>
      <vt:lpstr>Прогулки:</vt:lpstr>
      <vt:lpstr>Для занятий физкультурных Есть у нас спортивный зал. Любит он ребяток дружных, Даже тех, кто ростом мал!</vt:lpstr>
      <vt:lpstr>Для занятий физкультурных Есть у нас спортивный зал. Любит он ребяток дружных, Даже тех, кто ростом мал!</vt:lpstr>
      <vt:lpstr>Здравствуйте, шубы и шапки-ушанки! Здравствуйте, лыжи и быстрые санки! Здравствуйте, снежные горки, катки! Здравствуйте, звонкие кони- коньки!:</vt:lpstr>
      <vt:lpstr>Зимние забавы – «Зарница»</vt:lpstr>
      <vt:lpstr>Чтоб всегда здоровым быть, Нужно нам в поход ходить. На природе отдыхать, Свежим воздухом дышать!</vt:lpstr>
      <vt:lpstr>Чтоб всегда здоровым быть, Нужно нам в поход ходить. На природе отдыхать, Свежим воздухом дышать!</vt:lpstr>
      <vt:lpstr>Чтоб всегда здоровым быть, Нужно нам в поход ходить. На природе отдыхать, Свежим воздухом дышать!</vt:lpstr>
      <vt:lpstr>У костра в кружок мы сели, Песню звонкую запели, И под треск весёлых дров Прогоняем комаров</vt:lpstr>
      <vt:lpstr>День вашего здоровья – это каждый день вашей жизни.  Будьте здоровы!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admin</cp:lastModifiedBy>
  <cp:revision>27</cp:revision>
  <dcterms:created xsi:type="dcterms:W3CDTF">2020-11-05T17:14:22Z</dcterms:created>
  <dcterms:modified xsi:type="dcterms:W3CDTF">2021-11-22T07:55:48Z</dcterms:modified>
</cp:coreProperties>
</file>