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60" r:id="rId3"/>
    <p:sldId id="258" r:id="rId4"/>
    <p:sldId id="277" r:id="rId5"/>
    <p:sldId id="276" r:id="rId6"/>
    <p:sldId id="262" r:id="rId7"/>
    <p:sldId id="264" r:id="rId8"/>
    <p:sldId id="265" r:id="rId9"/>
    <p:sldId id="266" r:id="rId10"/>
    <p:sldId id="267" r:id="rId11"/>
    <p:sldId id="284" r:id="rId12"/>
    <p:sldId id="268" r:id="rId13"/>
    <p:sldId id="273" r:id="rId14"/>
    <p:sldId id="275" r:id="rId15"/>
    <p:sldId id="278" r:id="rId16"/>
    <p:sldId id="269" r:id="rId17"/>
    <p:sldId id="270" r:id="rId18"/>
    <p:sldId id="274" r:id="rId19"/>
    <p:sldId id="259" r:id="rId20"/>
    <p:sldId id="283" r:id="rId21"/>
    <p:sldId id="279" r:id="rId22"/>
    <p:sldId id="280" r:id="rId23"/>
    <p:sldId id="28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6" autoAdjust="0"/>
  </p:normalViewPr>
  <p:slideViewPr>
    <p:cSldViewPr>
      <p:cViewPr varScale="1"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1B590-53FA-4833-AD91-4F94FD052F19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17F87-BAB1-4B4C-918C-75730D650D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876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17F87-BAB1-4B4C-918C-75730D650D0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476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17F87-BAB1-4B4C-918C-75730D650D04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825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17F87-BAB1-4B4C-918C-75730D650D0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319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17F87-BAB1-4B4C-918C-75730D650D0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17F87-BAB1-4B4C-918C-75730D650D0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595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17F87-BAB1-4B4C-918C-75730D650D0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123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17F87-BAB1-4B4C-918C-75730D650D0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25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17F87-BAB1-4B4C-918C-75730D650D0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14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17F87-BAB1-4B4C-918C-75730D650D04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789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17F87-BAB1-4B4C-918C-75730D650D0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825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1696-2167-493E-80EE-98108D46A57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469B9E2-0493-4B84-8A6A-BF0CEB924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1696-2167-493E-80EE-98108D46A57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B9E2-0493-4B84-8A6A-BF0CEB924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1696-2167-493E-80EE-98108D46A57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B9E2-0493-4B84-8A6A-BF0CEB924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1696-2167-493E-80EE-98108D46A57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469B9E2-0493-4B84-8A6A-BF0CEB924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1696-2167-493E-80EE-98108D46A57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B9E2-0493-4B84-8A6A-BF0CEB9245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1696-2167-493E-80EE-98108D46A57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B9E2-0493-4B84-8A6A-BF0CEB924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1696-2167-493E-80EE-98108D46A57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469B9E2-0493-4B84-8A6A-BF0CEB9245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1696-2167-493E-80EE-98108D46A57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B9E2-0493-4B84-8A6A-BF0CEB924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1696-2167-493E-80EE-98108D46A57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B9E2-0493-4B84-8A6A-BF0CEB924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1696-2167-493E-80EE-98108D46A57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B9E2-0493-4B84-8A6A-BF0CEB924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1696-2167-493E-80EE-98108D46A57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B9E2-0493-4B84-8A6A-BF0CEB9245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78C1696-2167-493E-80EE-98108D46A57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469B9E2-0493-4B84-8A6A-BF0CEB9245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kruo.edu.tomsk.ru/" TargetMode="External"/><Relationship Id="rId2" Type="http://schemas.openxmlformats.org/officeDocument/2006/relationships/hyperlink" Target="mailto:kr-roo@tomsk.gov.r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88640"/>
            <a:ext cx="8458200" cy="9361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униципальное образование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Кривошеинский район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zdrav.tomsk.ru/storage/60838/570-440/krivosheino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7857" y="1844824"/>
            <a:ext cx="6048672" cy="4694981"/>
          </a:xfrm>
          <a:prstGeom prst="rect">
            <a:avLst/>
          </a:prstGeom>
          <a:noFill/>
        </p:spPr>
      </p:pic>
      <p:pic>
        <p:nvPicPr>
          <p:cNvPr id="18434" name="Picture 2" descr="http://towiki.ru/w/images/7/78/%D0%93%D0%B5%D1%80%D0%B1_%D0%9A%D1%80%D0%B8%D0%B2%D0%BE%D1%88%D0%B5%D0%B8%D0%BD%D1%81%D0%BA%D0%B8%D0%B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88640"/>
            <a:ext cx="1668112" cy="230425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9512" y="692696"/>
            <a:ext cx="2646040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Близость к областному центру, хорошая транспортная доступность, большая площадь земель сельскохозяйственного назначения, огромные запасы леса, лесных дикоросов, рыбы делают наш район привлекательным и перспективным не только в плане развития экономики и извлечения прибыли, но и комфортным местом для проживания, активного отдыха для всех, кто любит природу. Мы гордимся своим родным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краем.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136815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«Пудовская СОШ»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A5644E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Расстояние </a:t>
            </a:r>
            <a:r>
              <a:rPr lang="ru-RU" sz="1400" b="1" dirty="0">
                <a:solidFill>
                  <a:srgbClr val="A5644E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от г. Томска до с.  </a:t>
            </a:r>
            <a:r>
              <a:rPr lang="ru-RU" sz="1400" b="1" dirty="0" err="1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Пудовки</a:t>
            </a:r>
            <a:r>
              <a:rPr lang="ru-RU" sz="1400" b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185 км.  В школе </a:t>
            </a:r>
            <a:r>
              <a:rPr lang="ru-RU" sz="14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работают</a:t>
            </a:r>
            <a:br>
              <a:rPr lang="ru-RU" sz="14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ru-RU" sz="1400" b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педагогов, обучаются </a:t>
            </a:r>
            <a:r>
              <a:rPr lang="ru-RU" sz="14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112 учеников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266" y="4152970"/>
            <a:ext cx="2864240" cy="217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25464"/>
            <a:ext cx="2559716" cy="191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83568" y="2937808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  <a:p>
            <a:endParaRPr lang="ru-RU" b="1" dirty="0" smtClean="0">
              <a:solidFill>
                <a:schemeClr val="accent6">
                  <a:lumMod val="50000"/>
                </a:schemeClr>
              </a:solidFill>
              <a:latin typeface="Book Antiqua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091880"/>
            <a:ext cx="3528392" cy="221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User\Desktop\ДЕПАРТАМЕНТ ФЕВРАЛЬ 2020\IMG_06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71637"/>
            <a:ext cx="3240360" cy="22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987824" y="1778298"/>
            <a:ext cx="28083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17529">
                    <a:lumMod val="50000"/>
                  </a:srgbClr>
                </a:solidFill>
                <a:latin typeface="Book Antiqua" pitchFamily="18" charset="0"/>
              </a:rPr>
              <a:t>В 2020 </a:t>
            </a:r>
            <a:r>
              <a:rPr lang="ru-RU" b="1" dirty="0">
                <a:solidFill>
                  <a:srgbClr val="C17529">
                    <a:lumMod val="50000"/>
                  </a:srgbClr>
                </a:solidFill>
                <a:latin typeface="Book Antiqua" pitchFamily="18" charset="0"/>
              </a:rPr>
              <a:t>– 2021  </a:t>
            </a:r>
            <a:r>
              <a:rPr lang="ru-RU" b="1" dirty="0" smtClean="0">
                <a:solidFill>
                  <a:srgbClr val="C17529">
                    <a:lumMod val="50000"/>
                  </a:srgbClr>
                </a:solidFill>
                <a:latin typeface="Book Antiqua" pitchFamily="18" charset="0"/>
              </a:rPr>
              <a:t>учебном  году </a:t>
            </a:r>
            <a:r>
              <a:rPr lang="ru-RU" b="1" dirty="0">
                <a:solidFill>
                  <a:srgbClr val="C17529">
                    <a:lumMod val="50000"/>
                  </a:srgbClr>
                </a:solidFill>
                <a:latin typeface="Book Antiqua" pitchFamily="18" charset="0"/>
              </a:rPr>
              <a:t>на </a:t>
            </a:r>
            <a:r>
              <a:rPr lang="ru-RU" b="1" dirty="0" smtClean="0">
                <a:solidFill>
                  <a:srgbClr val="C17529">
                    <a:lumMod val="50000"/>
                  </a:srgbClr>
                </a:solidFill>
                <a:latin typeface="Book Antiqua" pitchFamily="18" charset="0"/>
              </a:rPr>
              <a:t>базе школы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открывается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Центр гуманитарного и 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цифрового профилей «Точка роста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».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Приглашаем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работу: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чителя немецкого языка ;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чителя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математики;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едагогов дополнительного образования.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  <a:p>
            <a:pPr lvl="0"/>
            <a:endParaRPr lang="ru-RU" b="1" dirty="0">
              <a:solidFill>
                <a:srgbClr val="C17529">
                  <a:lumMod val="50000"/>
                </a:srgb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ИНФРАСТРУКТУРА  села 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пудовка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детский сад «Улыбка»;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Фельдшерско-акушерский пункт;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 культуры (открыт в 2020 году);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Крупное коллективное  сельскохозяйственное  предприятие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СПК 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Белосток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населенном пункте – центральное водоснабжение,  сетевое  газоснабжение</a:t>
            </a:r>
            <a:r>
              <a:rPr lang="ru-RU" sz="1400" dirty="0" smtClean="0"/>
              <a:t>;</a:t>
            </a:r>
            <a:endParaRPr lang="ru-RU" sz="1400" dirty="0"/>
          </a:p>
          <a:p>
            <a:endParaRPr lang="ru-RU" sz="1400" dirty="0"/>
          </a:p>
          <a:p>
            <a:pPr marL="0" indent="0">
              <a:buNone/>
            </a:pP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User\Desktop\фото\церков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76" y="4231937"/>
            <a:ext cx="2333781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\клу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76" y="2616253"/>
            <a:ext cx="2657601" cy="177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фото\дет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34752" y="2760090"/>
            <a:ext cx="2225824" cy="14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фото\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22799"/>
            <a:ext cx="2687704" cy="201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esktop\фото\5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24956"/>
            <a:ext cx="2483768" cy="186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esktop\фото\fc4184f5fd1b2066f6948b56edbcbffc_lgd944b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22798"/>
            <a:ext cx="2399771" cy="161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\все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132037"/>
            <a:ext cx="2232248" cy="160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18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</a:t>
            </a:r>
            <a:r>
              <a:rPr lang="ru-RU" sz="27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МКОУ  «Петровская ООШ»</a:t>
            </a:r>
            <a:br>
              <a:rPr lang="ru-RU" sz="27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</a:br>
            <a:endParaRPr lang="ru-RU" sz="27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9010328" cy="5400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Расстояние от г. Томска до с. Петровки 138 км.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В школе обучаются 47 учеников, педагогический коллектив - 13 человек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Ждём на работу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учителя русского 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языка и литературы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Изображение 0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700808"/>
            <a:ext cx="3744416" cy="28083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SANY06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700808"/>
            <a:ext cx="4032448" cy="30243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DSC001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4535742"/>
            <a:ext cx="2880320" cy="21602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 descr="C:\Users\User\Desktop\Приемка_2015\Петровская ООШ\DSCF12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725144"/>
            <a:ext cx="2627784" cy="1970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«Новокривошеинская ООШ»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0244" y="1124744"/>
            <a:ext cx="8686800" cy="5472608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23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 г. Томска до с. </a:t>
            </a:r>
            <a:r>
              <a:rPr lang="ru-RU" sz="23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Новокривошеина</a:t>
            </a:r>
            <a:r>
              <a:rPr lang="ru-RU" sz="23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174 км. В школе обучается 53 ученика, работают 15 педагогов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</a:p>
          <a:p>
            <a:pPr>
              <a:buNone/>
            </a:pPr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</a:p>
          <a:p>
            <a:pPr>
              <a:buNone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Приглашаем на работу :</a:t>
            </a:r>
          </a:p>
          <a:p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2020 -2021 учебный год:  учителя английского языка, </a:t>
            </a:r>
            <a:endParaRPr lang="ru-RU" sz="2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учителя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информатики,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учителя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физики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6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2021-2022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учебный год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учителя русского языка,</a:t>
            </a:r>
          </a:p>
          <a:p>
            <a:pPr>
              <a:buNone/>
            </a:pP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чителя начальных классов;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</a:p>
        </p:txBody>
      </p:sp>
      <p:pic>
        <p:nvPicPr>
          <p:cNvPr id="1026" name="Picture 2" descr="C:\Users\User\Desktop\фото Новокривошеинская\20160413_155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9097" y="1556792"/>
            <a:ext cx="2784309" cy="2088232"/>
          </a:xfrm>
          <a:prstGeom prst="rect">
            <a:avLst/>
          </a:prstGeom>
          <a:noFill/>
        </p:spPr>
      </p:pic>
      <p:pic>
        <p:nvPicPr>
          <p:cNvPr id="1029" name="Picture 5" descr="C:\Users\User\Desktop\ФОТО\Приемка_2015\Новокривошеинская ООШ\DSCF1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2496277" cy="1872208"/>
          </a:xfrm>
          <a:prstGeom prst="rect">
            <a:avLst/>
          </a:prstGeom>
          <a:noFill/>
        </p:spPr>
      </p:pic>
      <p:pic>
        <p:nvPicPr>
          <p:cNvPr id="1032" name="Picture 8" descr="C:\Users\User\Desktop\ФОТО\Приемка_2014\Новокривошеинская ООШ\SL381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005064"/>
            <a:ext cx="2592288" cy="1944216"/>
          </a:xfrm>
          <a:prstGeom prst="rect">
            <a:avLst/>
          </a:prstGeom>
          <a:noFill/>
        </p:spPr>
      </p:pic>
      <p:pic>
        <p:nvPicPr>
          <p:cNvPr id="1033" name="Picture 9" descr="C:\Users\User\Desktop\ФОТО\Приемка_2014\Новокривошеинская ООШ\SL381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772816"/>
            <a:ext cx="2651786" cy="1988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100811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белобугорская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ООШ»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0244" y="1124744"/>
            <a:ext cx="8686800" cy="5472608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33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От г. Томска до с. Красный Яр 184 </a:t>
            </a:r>
            <a:r>
              <a:rPr lang="ru-RU" sz="33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км. В школе обучается </a:t>
            </a:r>
            <a:r>
              <a:rPr lang="ru-RU" sz="33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80 учеников, </a:t>
            </a:r>
            <a:r>
              <a:rPr lang="ru-RU" sz="33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работают 1</a:t>
            </a:r>
            <a:r>
              <a:rPr lang="ru-RU" sz="33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6 педагогов.</a:t>
            </a:r>
            <a:endParaRPr lang="ru-RU" sz="3300" dirty="0">
              <a:latin typeface="+mj-lt"/>
              <a:cs typeface="Times New Roman" pitchFamily="18" charset="0"/>
            </a:endParaRPr>
          </a:p>
          <a:p>
            <a:pPr>
              <a:buNone/>
            </a:pPr>
            <a:r>
              <a:rPr lang="ru-RU" sz="33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33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  В помещении </a:t>
            </a:r>
            <a:r>
              <a:rPr lang="ru-RU" sz="33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школы проводят </a:t>
            </a:r>
            <a:r>
              <a:rPr lang="ru-RU" sz="33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занятия  педагоги </a:t>
            </a:r>
            <a:r>
              <a:rPr lang="ru-RU" sz="33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филиала музыкальной </a:t>
            </a:r>
            <a:r>
              <a:rPr lang="ru-RU" sz="33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школы. </a:t>
            </a:r>
          </a:p>
          <a:p>
            <a:pPr>
              <a:buNone/>
            </a:pPr>
            <a:r>
              <a:rPr lang="ru-RU" sz="33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   Школа </a:t>
            </a:r>
            <a:r>
              <a:rPr lang="ru-RU" sz="33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является центром </a:t>
            </a:r>
            <a:r>
              <a:rPr lang="ru-RU" sz="33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мкр</a:t>
            </a:r>
            <a:r>
              <a:rPr lang="ru-RU" sz="33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. Центральный. Для жителей села она является центром </a:t>
            </a:r>
            <a:r>
              <a:rPr lang="ru-RU" sz="33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культуры.</a:t>
            </a:r>
            <a:endParaRPr lang="ru-RU" sz="3300" dirty="0" smtClean="0">
              <a:latin typeface="+mj-lt"/>
              <a:cs typeface="Times New Roman" pitchFamily="18" charset="0"/>
            </a:endParaRPr>
          </a:p>
          <a:p>
            <a:pPr>
              <a:buNone/>
            </a:pPr>
            <a:endParaRPr lang="ru-RU" sz="33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</a:p>
          <a:p>
            <a:pPr>
              <a:buNone/>
            </a:pPr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</a:p>
          <a:p>
            <a:pPr>
              <a:buNone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pPr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Приглашаем на работу: </a:t>
            </a:r>
          </a:p>
          <a:p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2020 -2021 учебный год -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учителя английского языка, 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</a:p>
        </p:txBody>
      </p:sp>
      <p:pic>
        <p:nvPicPr>
          <p:cNvPr id="4098" name="Picture 2" descr="C:\Users\User\Desktop\земский учитель\фото Белый Бугор\школ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89674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земский учитель\фото Белый Бугор\клас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72" y="2621072"/>
            <a:ext cx="2952328" cy="212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земский учитель\фото Белый Бугор\спор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14886"/>
            <a:ext cx="2502024" cy="193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01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«Малиновская  ООШ»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0244" y="1124744"/>
            <a:ext cx="8686800" cy="5472608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23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г. Томска до с. Малиновка 200  км. В школе обучается 36 учеников, работают 11 педагогов.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</a:p>
          <a:p>
            <a:pPr>
              <a:buNone/>
            </a:pPr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</a:p>
          <a:p>
            <a:pPr>
              <a:buNone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Приглашаем на работу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2020 -2021 учебный год: учителя иностранного 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языка, </a:t>
            </a:r>
            <a:endParaRPr lang="ru-RU" sz="2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учителя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математики;</a:t>
            </a:r>
          </a:p>
          <a:p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2021-2022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учебный год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учителя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биологии.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</a:p>
        </p:txBody>
      </p:sp>
      <p:pic>
        <p:nvPicPr>
          <p:cNvPr id="1026" name="Picture 2" descr="C:\Users\User\Desktop\фото Новокривошеинская\20160413_155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9097" y="1556792"/>
            <a:ext cx="3001375" cy="2088232"/>
          </a:xfrm>
          <a:prstGeom prst="rect">
            <a:avLst/>
          </a:prstGeom>
          <a:noFill/>
        </p:spPr>
      </p:pic>
      <p:pic>
        <p:nvPicPr>
          <p:cNvPr id="5125" name="Picture 5" descr="\\Server\обмен\Фотографии\Приемка_2016\DSCN01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2620813" cy="196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\\Server\обмен\Фотографии\Приемка_2016\DSCN0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67086"/>
            <a:ext cx="2901195" cy="217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\\Server\обмен\Фотографии\Приемка_2016\DSCN01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08" y="4293096"/>
            <a:ext cx="3168352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61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8382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ДО «Дом детского творчества»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9010328" cy="52565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 творчества расположен в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Кривошеине.</a:t>
            </a:r>
          </a:p>
          <a:p>
            <a:pPr algn="ctr">
              <a:buNone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Общая численность обучающихся  759 человек, работают с детьми 13 педагогов.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«Изостудия»   «Почемучки»     Социальная гостиная «Дельфин»     «Авиамоделист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ы»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Валяние из шерсти» «Микросъёмка»   «Витязь» «Комбат» 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Фотостудия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«Фантазия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 descr="E:\на стенд\SDC13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204864"/>
            <a:ext cx="1944216" cy="1458162"/>
          </a:xfrm>
          <a:prstGeom prst="rect">
            <a:avLst/>
          </a:prstGeom>
          <a:noFill/>
        </p:spPr>
      </p:pic>
      <p:pic>
        <p:nvPicPr>
          <p:cNvPr id="5" name="Picture 2" descr="G:\DSC025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204864"/>
            <a:ext cx="2432271" cy="1368152"/>
          </a:xfrm>
          <a:prstGeom prst="rect">
            <a:avLst/>
          </a:prstGeom>
          <a:noFill/>
        </p:spPr>
      </p:pic>
      <p:pic>
        <p:nvPicPr>
          <p:cNvPr id="7" name="Picture 2" descr="G:\DSC026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204864"/>
            <a:ext cx="2304256" cy="1296144"/>
          </a:xfrm>
          <a:prstGeom prst="rect">
            <a:avLst/>
          </a:prstGeom>
          <a:noFill/>
        </p:spPr>
      </p:pic>
      <p:pic>
        <p:nvPicPr>
          <p:cNvPr id="8" name="Picture 3" descr="G:\DCIM\101MSDCF\DSC002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077072"/>
            <a:ext cx="1872208" cy="1404157"/>
          </a:xfrm>
          <a:prstGeom prst="rect">
            <a:avLst/>
          </a:prstGeom>
          <a:noFill/>
        </p:spPr>
      </p:pic>
      <p:pic>
        <p:nvPicPr>
          <p:cNvPr id="9" name="Picture 2" descr="C:\Users\Ольга Александровна\Desktop\дипломы лебедева ю.с\фантазия печать\литература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4368" y="4149080"/>
            <a:ext cx="956979" cy="1440160"/>
          </a:xfrm>
          <a:prstGeom prst="rect">
            <a:avLst/>
          </a:prstGeom>
          <a:noFill/>
        </p:spPr>
      </p:pic>
      <p:pic>
        <p:nvPicPr>
          <p:cNvPr id="10" name="Picture 2" descr="C:\Users\Ольга Александровна\Desktop\дипломы лебедева ю.с\фантазия печать\машинки_ (9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4221088"/>
            <a:ext cx="1950570" cy="1296144"/>
          </a:xfrm>
          <a:prstGeom prst="rect">
            <a:avLst/>
          </a:prstGeom>
          <a:noFill/>
        </p:spPr>
      </p:pic>
      <p:pic>
        <p:nvPicPr>
          <p:cNvPr id="12" name="Picture 5" descr="P5090423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49080"/>
            <a:ext cx="1800200" cy="136815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3" name="Picture 2" descr="D:\23 февраля Витязь\P109075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4221088"/>
            <a:ext cx="1595669" cy="1196751"/>
          </a:xfrm>
          <a:prstGeom prst="rect">
            <a:avLst/>
          </a:prstGeom>
          <a:noFill/>
        </p:spPr>
      </p:pic>
      <p:pic>
        <p:nvPicPr>
          <p:cNvPr id="15" name="Picture 2" descr="G:\первенство России Новосибирск июль 201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20272" y="2204864"/>
            <a:ext cx="1886701" cy="1415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32656"/>
            <a:ext cx="8686800" cy="626469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Служба психолого-педагогического и        </a:t>
            </a:r>
          </a:p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«Школьное радио»                           социального   сопровождения детей (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ППиС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</a:p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</a:t>
            </a:r>
          </a:p>
          <a:p>
            <a:pPr>
              <a:buNone/>
            </a:pPr>
            <a:endParaRPr lang="ru-RU" sz="21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1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1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1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1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Краеведческий музей</a:t>
            </a:r>
          </a:p>
          <a:p>
            <a:pPr>
              <a:buNone/>
            </a:pPr>
            <a:endParaRPr lang="ru-RU" sz="21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</a:t>
            </a:r>
          </a:p>
          <a:p>
            <a:pPr>
              <a:buNone/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</a:t>
            </a:r>
          </a:p>
          <a:p>
            <a:pPr>
              <a:buNone/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Родительский клуб «Машенька»</a:t>
            </a:r>
          </a:p>
          <a:p>
            <a:pPr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Вакансии:  </a:t>
            </a:r>
          </a:p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На 2020 - 2021 учебный год логопед.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G:\DSC02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2432270" cy="1368152"/>
          </a:xfrm>
          <a:prstGeom prst="rect">
            <a:avLst/>
          </a:prstGeom>
          <a:noFill/>
        </p:spPr>
      </p:pic>
      <p:pic>
        <p:nvPicPr>
          <p:cNvPr id="5" name="Picture 2" descr="F:\DSC0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4"/>
            <a:ext cx="3096344" cy="2273470"/>
          </a:xfrm>
          <a:prstGeom prst="rect">
            <a:avLst/>
          </a:prstGeom>
          <a:noFill/>
        </p:spPr>
      </p:pic>
      <p:pic>
        <p:nvPicPr>
          <p:cNvPr id="6" name="Picture 2" descr="P1180454"/>
          <p:cNvPicPr>
            <a:picLocks noChangeAspect="1" noChangeArrowheads="1"/>
          </p:cNvPicPr>
          <p:nvPr/>
        </p:nvPicPr>
        <p:blipFill>
          <a:blip r:embed="rId4" cstate="print"/>
          <a:srcRect l="8334" t="25926" r="16667" b="25946"/>
          <a:stretch>
            <a:fillRect/>
          </a:stretch>
        </p:blipFill>
        <p:spPr bwMode="auto">
          <a:xfrm>
            <a:off x="251520" y="2996952"/>
            <a:ext cx="329021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Ольга Александровна\Desktop\крайсман\ДДТ\выставка кукол\DSC00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861048"/>
            <a:ext cx="4096456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340768"/>
            <a:ext cx="8686800" cy="4381947"/>
          </a:xfrm>
        </p:spPr>
        <p:txBody>
          <a:bodyPr/>
          <a:lstStyle/>
          <a:p>
            <a:pPr>
              <a:buNone/>
            </a:pP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3326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Меры профессиональной поддержки</a:t>
            </a:r>
            <a:endParaRPr lang="ru-RU" sz="3200" b="1" dirty="0" smtClean="0">
              <a:solidFill>
                <a:srgbClr val="C17529">
                  <a:lumMod val="5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1026" name="Picture 2" descr="C:\Users\User\Desktop\фото\поддерж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32" y="1124744"/>
            <a:ext cx="8784976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User\Desktop\фото\6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051720" y="4581128"/>
            <a:ext cx="4686096" cy="249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\310119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556792"/>
            <a:ext cx="206047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4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Социальные гарантии при трудоустройстве: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Выплата заработной платы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применением районных коэффициентов (1,3 %) и процентных надбавок (50 %) к заработной плате с первого дня работы педагога в образовательной организации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Выплата надбавки к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/плате молодым специалистам 1800 рублей;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Стипендия молодым специалистам до 1 года работы – 4000 рублей, до 2 лет работы – 5000 рублей, до 3 лет работы – 6000 рублей;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Выплата подъёмных в размере двух должностных окладов, в связи с переездом к месту работы в северный район;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ыплата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компенсаций за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аренду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жилья в размере 50 % , но не более 4000 рублей</a:t>
            </a:r>
            <a:r>
              <a:rPr lang="ru-RU" sz="2000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100% льгота при оплате  коммунальных услуг (отопление, освещение);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Содействие Администрации в  получении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жилого помещения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Возможность участия в муниципальной программе «Обеспечение жильем молодых семей в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Кривошеинском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районе Томской области на 2015-2020 годы».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sz="20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rudocs.exdat.com/data/21/20317/20317_html_m558d515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48680"/>
            <a:ext cx="8739096" cy="5902177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88640"/>
            <a:ext cx="8686800" cy="589148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«Самый южный» северный район Томской области.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Расстояние от Томска до  села Кривошеина  170 км.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ИНФРАСТРУКТУРА района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800" dirty="0"/>
              <a:t>Сеть муниципальных дошкольных образовательных учреждений в </a:t>
            </a:r>
            <a:r>
              <a:rPr lang="ru-RU" sz="1800" dirty="0" err="1"/>
              <a:t>Кривошеинском</a:t>
            </a:r>
            <a:r>
              <a:rPr lang="ru-RU" sz="1800" dirty="0"/>
              <a:t> районе </a:t>
            </a:r>
            <a:r>
              <a:rPr lang="ru-RU" sz="1800" dirty="0" smtClean="0"/>
              <a:t>представлена 3 </a:t>
            </a:r>
            <a:r>
              <a:rPr lang="ru-RU" sz="1800" dirty="0"/>
              <a:t>образовательными учреждениями: МБДОУ «Колосок» в селе Володино, МБДОУ  «Улыбка» в селе </a:t>
            </a:r>
            <a:r>
              <a:rPr lang="ru-RU" sz="1800" dirty="0" err="1"/>
              <a:t>Пудовка</a:t>
            </a:r>
            <a:r>
              <a:rPr lang="ru-RU" sz="1800" dirty="0"/>
              <a:t>, МБДОУ «Березка» в селе  Кривошеино, на базе  которых функционируют   19 групп: МБДОУ «Колосок»  - 3 группы, МБДОУ  «Улыбка» - 2 группы, МБДОУ «Березка» - 14 групп; 13 групп дневного пребывания работают   при восьми  общеобразовательных </a:t>
            </a:r>
            <a:r>
              <a:rPr lang="ru-RU" sz="1800" dirty="0" smtClean="0"/>
              <a:t>организациях.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800" dirty="0"/>
              <a:t> В каждом населенном пункте муниципального образования </a:t>
            </a:r>
            <a:r>
              <a:rPr lang="ru-RU" sz="1800" dirty="0" smtClean="0"/>
              <a:t>функционирует фельдшерско-акушерский пункт; </a:t>
            </a:r>
          </a:p>
          <a:p>
            <a:pPr algn="just"/>
            <a:r>
              <a:rPr lang="ru-RU" sz="1800" dirty="0"/>
              <a:t>Сеть   культурно-досуговых объектов </a:t>
            </a:r>
            <a:r>
              <a:rPr lang="ru-RU" sz="1800" dirty="0" smtClean="0"/>
              <a:t>;</a:t>
            </a:r>
            <a:endParaRPr lang="ru-RU" sz="1800" dirty="0"/>
          </a:p>
          <a:p>
            <a:pPr algn="just">
              <a:buFont typeface="Wingdings" pitchFamily="2" charset="2"/>
              <a:buChar char="Ø"/>
            </a:pPr>
            <a:r>
              <a:rPr lang="ru-RU" sz="1800" b="1" dirty="0" smtClean="0"/>
              <a:t>Музей </a:t>
            </a:r>
            <a:r>
              <a:rPr lang="ru-RU" sz="1800" b="1" dirty="0"/>
              <a:t>казачьей культуры «Братина»</a:t>
            </a:r>
            <a:r>
              <a:rPr lang="ru-RU" sz="1800" dirty="0"/>
              <a:t> </a:t>
            </a:r>
            <a:r>
              <a:rPr lang="ru-RU" sz="1800" dirty="0" smtClean="0"/>
              <a:t> в </a:t>
            </a:r>
            <a:r>
              <a:rPr lang="ru-RU" sz="1800" smtClean="0"/>
              <a:t>селе Кривошеино,  </a:t>
            </a:r>
            <a:r>
              <a:rPr lang="ru-RU" sz="1800" dirty="0" smtClean="0"/>
              <a:t>самый </a:t>
            </a:r>
            <a:r>
              <a:rPr lang="ru-RU" sz="1800" dirty="0"/>
              <a:t>молодой и один из наиболее перспективных туристических объектов Кривошеинского района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800" dirty="0" smtClean="0"/>
              <a:t>К</a:t>
            </a:r>
            <a:r>
              <a:rPr lang="ru-RU" sz="1800" dirty="0" smtClean="0"/>
              <a:t>рупные коллективные сельскохозяйственные предприятия </a:t>
            </a:r>
            <a:r>
              <a:rPr lang="ru-RU" sz="1800" dirty="0"/>
              <a:t>- СПК </a:t>
            </a:r>
            <a:r>
              <a:rPr lang="ru-RU" sz="1800" dirty="0" smtClean="0"/>
              <a:t>«</a:t>
            </a:r>
            <a:r>
              <a:rPr lang="ru-RU" sz="1800" dirty="0" err="1" smtClean="0"/>
              <a:t>Белосток</a:t>
            </a:r>
            <a:r>
              <a:rPr lang="ru-RU" sz="1800" dirty="0" smtClean="0"/>
              <a:t>», СПК «Кривошеинский».</a:t>
            </a:r>
            <a:endParaRPr lang="ru-RU" sz="1800" dirty="0" smtClean="0"/>
          </a:p>
          <a:p>
            <a:pPr algn="just"/>
            <a:r>
              <a:rPr lang="ru-RU" sz="1800" dirty="0" smtClean="0"/>
              <a:t>Обеспечено движения автобусов по </a:t>
            </a:r>
            <a:r>
              <a:rPr lang="ru-RU" sz="1800" dirty="0"/>
              <a:t>межмуниципальному </a:t>
            </a:r>
            <a:r>
              <a:rPr lang="ru-RU" sz="1800" dirty="0" smtClean="0"/>
              <a:t>маршруту  «</a:t>
            </a:r>
            <a:r>
              <a:rPr lang="ru-RU" sz="1800" dirty="0"/>
              <a:t>Кривошеино – Томск</a:t>
            </a:r>
            <a:r>
              <a:rPr lang="ru-RU" sz="1800" dirty="0" smtClean="0"/>
              <a:t>»;</a:t>
            </a:r>
            <a:endParaRPr lang="ru-RU" sz="1800" dirty="0"/>
          </a:p>
          <a:p>
            <a:pPr algn="just"/>
            <a:r>
              <a:rPr lang="ru-RU" sz="1800" dirty="0" smtClean="0"/>
              <a:t>Обеспечено движения автобусов по </a:t>
            </a:r>
            <a:r>
              <a:rPr lang="ru-RU" sz="1800" dirty="0"/>
              <a:t>внутрирайонным маршрутам </a:t>
            </a:r>
            <a:r>
              <a:rPr lang="ru-RU" sz="1800" dirty="0" smtClean="0"/>
              <a:t>;</a:t>
            </a:r>
          </a:p>
          <a:p>
            <a:pPr algn="just"/>
            <a:r>
              <a:rPr lang="ru-RU" sz="1800" dirty="0" smtClean="0"/>
              <a:t>В </a:t>
            </a:r>
            <a:r>
              <a:rPr lang="ru-RU" sz="1800" dirty="0"/>
              <a:t>селе Кривошеино </a:t>
            </a:r>
            <a:r>
              <a:rPr lang="ru-RU" sz="1800" dirty="0" smtClean="0"/>
              <a:t>2 </a:t>
            </a:r>
            <a:r>
              <a:rPr lang="ru-RU" sz="1800" dirty="0"/>
              <a:t>предприятия </a:t>
            </a:r>
            <a:r>
              <a:rPr lang="ru-RU" sz="1800" dirty="0" smtClean="0"/>
              <a:t> являются поставщиками услуги  такси.</a:t>
            </a:r>
          </a:p>
          <a:p>
            <a:pPr algn="just"/>
            <a:endParaRPr lang="ru-RU" sz="1800" dirty="0"/>
          </a:p>
          <a:p>
            <a:endParaRPr lang="ru-RU" sz="1800" dirty="0" smtClean="0"/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64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   2019 года 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кривошеиский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район принимает   участие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в     федеральной     программе    «земский учитель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6868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земский учитель\48ebb99ddb8b4a445edf54f5830bae9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352928" cy="504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48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73955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Ждём вас в образовательных организациях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кривошеинского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6868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жж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C:\Users\User\Desktop\%D0%B7%D0%B5%D0%BC%D1%81%D0%BA%D0%B8%D0%B9 %D1%83%D1%87%D0%B8%D1%82%D0%B5%D0%BB%D1%8C\scale_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 descr="C:\Users\User\Desktop\земский учитель\1bb6f39b41dd6a7521aa46c24d641e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32" y="1196752"/>
            <a:ext cx="843210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0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Контактная информация: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«Управление образования Администрации Кривошеинского района Томской области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 -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Кустова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Мария Фёдоровна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8 (38 251) 2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19  74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Почтовый адрес: 636300, Томская область, Кривошеинский район,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Кривошеино, ул. Ленина, д. 26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kr-roo@tomsk.gov.ru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адрес сайта: </a:t>
            </a:r>
            <a:r>
              <a:rPr lang="ru-RU" sz="2000" u="sng" dirty="0">
                <a:hlinkClick r:id="rId3"/>
              </a:rPr>
              <a:t>http://</a:t>
            </a:r>
            <a:r>
              <a:rPr lang="ru-RU" sz="2000" u="sng" dirty="0" smtClean="0">
                <a:hlinkClick r:id="rId3"/>
              </a:rPr>
              <a:t>kruo.edu.tomsk.ru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Ответственное лицо: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Куксёнок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Ирина Геннадьевна, методист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«Управление образования Администрации Кривошеинского района Томской области</a:t>
            </a:r>
            <a:r>
              <a:rPr lang="ru-RU" sz="2000" dirty="0"/>
              <a:t>»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8 (38 251) 2 26 82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5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C:\Users\User\Desktop\Приемка_2015\Володинская СОШ\DSCF1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157192"/>
            <a:ext cx="2267744" cy="1484784"/>
          </a:xfrm>
          <a:prstGeom prst="rect">
            <a:avLst/>
          </a:prstGeom>
          <a:noFill/>
        </p:spPr>
      </p:pic>
      <p:pic>
        <p:nvPicPr>
          <p:cNvPr id="1029" name="Picture 5" descr="C:\Users\User\Desktop\Фотографии\володино\P10904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5157192"/>
            <a:ext cx="2016224" cy="1512168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404664"/>
            <a:ext cx="8686800" cy="589148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образование в муниципалитете представлено 10 общеобразовательными школами, из которых 4 средних и 6 основных, а также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филиала начального общего образования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МБОУ «Кривошеинская СОШ»                              МБОУ «Красноярская СОШ»</a:t>
            </a:r>
          </a:p>
          <a:p>
            <a:pPr>
              <a:buNone/>
            </a:pPr>
            <a:endParaRPr lang="ru-RU" sz="1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</a:t>
            </a:r>
            <a:endParaRPr lang="ru-RU" sz="18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«Володинская СОШ»                                   МБОУ «Пудовская СОШ»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User\Desktop\Фотографии\володино\P10308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73016"/>
            <a:ext cx="2376264" cy="1306945"/>
          </a:xfrm>
          <a:prstGeom prst="rect">
            <a:avLst/>
          </a:prstGeom>
          <a:noFill/>
        </p:spPr>
      </p:pic>
      <p:pic>
        <p:nvPicPr>
          <p:cNvPr id="1030" name="Picture 6" descr="C:\Users\User\Desktop\Фотографии\Пудовский спортзал\IMG_33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1729" y="5085184"/>
            <a:ext cx="2432271" cy="1656184"/>
          </a:xfrm>
          <a:prstGeom prst="rect">
            <a:avLst/>
          </a:prstGeom>
          <a:noFill/>
        </p:spPr>
      </p:pic>
      <p:pic>
        <p:nvPicPr>
          <p:cNvPr id="1032" name="Picture 8" descr="C:\Users\User\Desktop\Фотографии\фотки Красный Яр\Фото Красноярская\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1" y="3552309"/>
            <a:ext cx="1824203" cy="1368152"/>
          </a:xfrm>
          <a:prstGeom prst="rect">
            <a:avLst/>
          </a:prstGeom>
          <a:noFill/>
        </p:spPr>
      </p:pic>
      <p:pic>
        <p:nvPicPr>
          <p:cNvPr id="1033" name="Picture 9" descr="C:\Users\User\Desktop\Фотографии\фотки Красный Яр\Фото Красноярская\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5" y="3480301"/>
            <a:ext cx="1920213" cy="1440160"/>
          </a:xfrm>
          <a:prstGeom prst="rect">
            <a:avLst/>
          </a:prstGeom>
          <a:noFill/>
        </p:spPr>
      </p:pic>
      <p:pic>
        <p:nvPicPr>
          <p:cNvPr id="1034" name="Picture 10" descr="C:\Users\User\Desktop\Фотографии\Пудовка\P105009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0032" y="5157192"/>
            <a:ext cx="2112235" cy="1584176"/>
          </a:xfrm>
          <a:prstGeom prst="rect">
            <a:avLst/>
          </a:prstGeom>
          <a:noFill/>
        </p:spPr>
      </p:pic>
      <p:pic>
        <p:nvPicPr>
          <p:cNvPr id="1035" name="Picture 11" descr="C:\Users\User\Desktop\Фото учреждений\Кривошеинская СОШ\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1700808"/>
            <a:ext cx="2012109" cy="1512168"/>
          </a:xfrm>
          <a:prstGeom prst="rect">
            <a:avLst/>
          </a:prstGeom>
          <a:noFill/>
        </p:spPr>
      </p:pic>
      <p:pic>
        <p:nvPicPr>
          <p:cNvPr id="1036" name="Picture 12" descr="C:\Users\User\Desktop\Фото учреждений\Кривошеинская СОШ\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43808" y="3552309"/>
            <a:ext cx="1800200" cy="1348357"/>
          </a:xfrm>
          <a:prstGeom prst="rect">
            <a:avLst/>
          </a:prstGeom>
          <a:noFill/>
        </p:spPr>
      </p:pic>
      <p:pic>
        <p:nvPicPr>
          <p:cNvPr id="1038" name="Picture 14" descr="C:\Users\User\Desktop\Приемка_2014\Кривошеинская СОШ\SL38111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59832" y="1700808"/>
            <a:ext cx="1979712" cy="1484784"/>
          </a:xfrm>
          <a:prstGeom prst="rect">
            <a:avLst/>
          </a:prstGeom>
          <a:noFill/>
        </p:spPr>
      </p:pic>
      <p:pic>
        <p:nvPicPr>
          <p:cNvPr id="1026" name="Picture 2" descr="C:\Users\User\Desktop\Фотографии\фотки Красный Яр\Фото Красноярская\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24128" y="1700808"/>
            <a:ext cx="2336038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образовательные организации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Кривошеинского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требуются молодые педагоги</a:t>
            </a:r>
          </a:p>
          <a:p>
            <a:pPr algn="ctr">
              <a:buNone/>
            </a:pP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://sfo.spr.ru/img_raion/113221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941168"/>
            <a:ext cx="1944216" cy="1716547"/>
          </a:xfrm>
          <a:prstGeom prst="rect">
            <a:avLst/>
          </a:prstGeom>
          <a:noFill/>
        </p:spPr>
      </p:pic>
      <p:pic>
        <p:nvPicPr>
          <p:cNvPr id="12292" name="Picture 4" descr="http://www.tomsk.ru/userpic/original/2015/Jun/01/8797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915816" y="5013176"/>
            <a:ext cx="2381457" cy="1584176"/>
          </a:xfrm>
          <a:prstGeom prst="rect">
            <a:avLst/>
          </a:prstGeom>
          <a:noFill/>
        </p:spPr>
      </p:pic>
      <p:pic>
        <p:nvPicPr>
          <p:cNvPr id="12294" name="Picture 6" descr="http://agroconsul.tomsk.ru/upload/iblock/cad/%D0%91%D0%B5%D0%BB%D0%BE%D1%81%D1%82%D0%BE%D0%B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332656"/>
            <a:ext cx="2520280" cy="1678546"/>
          </a:xfrm>
          <a:prstGeom prst="rect">
            <a:avLst/>
          </a:prstGeom>
          <a:noFill/>
        </p:spPr>
      </p:pic>
      <p:pic>
        <p:nvPicPr>
          <p:cNvPr id="12296" name="Picture 8" descr="http://zdrav.tomsk.ru/storage/60831/570-440/crb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32656"/>
            <a:ext cx="2160240" cy="1667554"/>
          </a:xfrm>
          <a:prstGeom prst="rect">
            <a:avLst/>
          </a:prstGeom>
          <a:noFill/>
        </p:spPr>
      </p:pic>
      <p:pic>
        <p:nvPicPr>
          <p:cNvPr id="12302" name="Picture 14" descr="https://im0-tub-ru.yandex.net/i?id=12ff01fe91984dba52b16b3f4eae59ef&amp;n=33&amp;h=215&amp;w=28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332656"/>
            <a:ext cx="2306934" cy="1728192"/>
          </a:xfrm>
          <a:prstGeom prst="rect">
            <a:avLst/>
          </a:prstGeom>
          <a:noFill/>
        </p:spPr>
      </p:pic>
      <p:pic>
        <p:nvPicPr>
          <p:cNvPr id="12304" name="Picture 16" descr="http://tomsk.rfn.ru/p/m_83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140968"/>
            <a:ext cx="2133600" cy="1733551"/>
          </a:xfrm>
          <a:prstGeom prst="rect">
            <a:avLst/>
          </a:prstGeom>
          <a:noFill/>
        </p:spPr>
      </p:pic>
      <p:pic>
        <p:nvPicPr>
          <p:cNvPr id="12306" name="Picture 18" descr="http://vesti70.ru/content/20/1/1/8/0/0/9/118009_bi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3140968"/>
            <a:ext cx="2763461" cy="1656184"/>
          </a:xfrm>
          <a:prstGeom prst="rect">
            <a:avLst/>
          </a:prstGeom>
          <a:noFill/>
        </p:spPr>
      </p:pic>
      <p:pic>
        <p:nvPicPr>
          <p:cNvPr id="12307" name="Picture 19" descr="C:\Users\User\Desktop\ФОТО\Фотографии\Педконференция_2014\DSCF077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2120" y="3501009"/>
            <a:ext cx="3072343" cy="2304256"/>
          </a:xfrm>
          <a:prstGeom prst="rect">
            <a:avLst/>
          </a:prstGeom>
          <a:noFill/>
        </p:spPr>
      </p:pic>
      <p:pic>
        <p:nvPicPr>
          <p:cNvPr id="11" name="Picture 6" descr="http://agroconsul.tomsk.ru/upload/iblock/cad/%D0%91%D0%B5%D0%BB%D0%BE%D1%81%D1%82%D0%BE%D0%B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929" y="485056"/>
            <a:ext cx="2520280" cy="1678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436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8032" y="1484784"/>
            <a:ext cx="8686800" cy="4525963"/>
          </a:xfrm>
        </p:spPr>
        <p:txBody>
          <a:bodyPr/>
          <a:lstStyle/>
          <a:p>
            <a:pPr algn="ctr">
              <a:buNone/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 образовательных организациях Кривошеинского района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функционируют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цифрового и гуманитарного профилей «Точка роста».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фото\фото Володинская\TCRJ51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188640"/>
            <a:ext cx="2627784" cy="19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фото\фото центр сентябрь\IMG_99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067" y="3370410"/>
            <a:ext cx="2723754" cy="20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Server\обмен\КУКСЕНОК И.Г\февраль 2020\Робомастер\20191212_1124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3203848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\\Server\обмен\КУКСЕНОК И.Г\февраль 2020\Робомастер\20191212_1128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7925"/>
            <a:ext cx="2794224" cy="204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\Desktop\фото\круглый стол\IMG_06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08512"/>
            <a:ext cx="3059832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User\Desktop\фото\круглый стол\IMG_063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505" y="167925"/>
            <a:ext cx="3035829" cy="199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36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КривошеинскАЯ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СОШ им. Героя Советского Союза им. Ф. М. Зинченко»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SAM_253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2491" b="25125"/>
          <a:stretch>
            <a:fillRect/>
          </a:stretch>
        </p:blipFill>
        <p:spPr bwMode="auto">
          <a:xfrm>
            <a:off x="179512" y="1268760"/>
            <a:ext cx="301034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75856" y="1268760"/>
            <a:ext cx="5328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село Кривошеино расположено в 170 км от Томска.</a:t>
            </a:r>
          </a:p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школе </a:t>
            </a:r>
            <a:r>
              <a:rPr lang="ru-RU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обучается 828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 из сёл Кривошеино,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Новокривошеино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Новоисламбуль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Елизарьево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Жуково.</a:t>
            </a:r>
          </a:p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коллектив – 58  человек.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3068960"/>
            <a:ext cx="1946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 школе имеется: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2887682"/>
            <a:ext cx="89644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dirty="0" smtClean="0">
              <a:latin typeface="Times New Roman" pitchFamily="18" charset="0"/>
            </a:endParaRPr>
          </a:p>
          <a:p>
            <a:endParaRPr lang="ru-RU" dirty="0" smtClean="0">
              <a:latin typeface="Times New Roman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27 учебных кабинетов; 2 мастерские (столярная и слесарная);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спортивный и хореографический залы; актовый зал, совмещен со столовой; библиотека.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Каждый кабинет оснащен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мультимедийным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оборудованием;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-    в 13 кабинетах интерактивные доски;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-    2 мобильных переносных компьютерных класса;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-    высокоскоростной Интернет;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-    в локальной сети 50 стационарных компьютеров;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-    кабинеты физики и химии оборудованы  современными лабораториями;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-  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2019 года функционирует Центр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цифрового и гуманитарного профилей «Точка роста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Потребность школы в педагогических кадрах на 2020 – 2021  учебный год год:</a:t>
            </a:r>
          </a:p>
        </p:txBody>
      </p:sp>
      <p:pic>
        <p:nvPicPr>
          <p:cNvPr id="4" name="Picture 7" descr="DSC_016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2062"/>
          <a:stretch>
            <a:fillRect/>
          </a:stretch>
        </p:blipFill>
        <p:spPr bwMode="auto">
          <a:xfrm>
            <a:off x="395536" y="1700808"/>
            <a:ext cx="2376264" cy="178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SC_0153"/>
          <p:cNvPicPr>
            <a:picLocks noChangeAspect="1" noChangeArrowheads="1"/>
          </p:cNvPicPr>
          <p:nvPr/>
        </p:nvPicPr>
        <p:blipFill>
          <a:blip r:embed="rId3" cstate="print"/>
          <a:srcRect l="11546" t="20096"/>
          <a:stretch>
            <a:fillRect/>
          </a:stretch>
        </p:blipFill>
        <p:spPr bwMode="auto">
          <a:xfrm>
            <a:off x="3059832" y="1772816"/>
            <a:ext cx="299611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SC_0159"/>
          <p:cNvPicPr>
            <a:picLocks noChangeAspect="1" noChangeArrowheads="1"/>
          </p:cNvPicPr>
          <p:nvPr/>
        </p:nvPicPr>
        <p:blipFill>
          <a:blip r:embed="rId4" cstate="print"/>
          <a:srcRect r="15015"/>
          <a:stretch>
            <a:fillRect/>
          </a:stretch>
        </p:blipFill>
        <p:spPr bwMode="auto">
          <a:xfrm>
            <a:off x="6156176" y="1772816"/>
            <a:ext cx="221075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39552" y="1196752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немецкого языка, учитель математики </a:t>
            </a:r>
          </a:p>
          <a:p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User\Desktop\ДЕПАРТАМЕНТ ФЕВРАЛЬ 2020\DSC_02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96" y="3825602"/>
            <a:ext cx="4279528" cy="269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ДЕПАРТАМЕНТ ФЕВРАЛЬ 2020\IMG_06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669" y="3825602"/>
            <a:ext cx="3835795" cy="269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117876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МБОУ «Красноярская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сОШ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4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Расстояние от г. Томска до с. Красный Яр 250 км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школе обучаются 153 учеников и работают 26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педагогов.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:\Users\Пользователь\Documents\2011-2012 учебный год\сайт\Школ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268760"/>
            <a:ext cx="3133788" cy="2448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D:\documents\Иванова\ФОТО\Фотографии\фотки Красный Яр\Фото Красноярская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172819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documents\Иванова\ФОТО\Фотографии\фотки Красный Яр\Фото Красноярская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60848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9512" y="4509120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В здании Красноярской средней школы ежегодно обновляется материальная база. В просторных, уютных, светлых классах имеется необходимое оборудование: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компьютеры, телевизоры, интерактивное оборудование. В школе имеется локальная сеть, телевизионная сеть, информационный киоск, 2 компьютерных класса.</a:t>
            </a:r>
          </a:p>
          <a:p>
            <a:pPr indent="355600" algn="just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В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 2020 – 2021  учебном  году на базе школы открывается Центр гуманитарного и цифрового профилей «Точка роста».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340768"/>
            <a:ext cx="8686800" cy="4381947"/>
          </a:xfrm>
        </p:spPr>
        <p:txBody>
          <a:bodyPr/>
          <a:lstStyle/>
          <a:p>
            <a:pPr algn="just">
              <a:buClr>
                <a:srgbClr val="F0A22E"/>
              </a:buClr>
            </a:pPr>
            <a:r>
              <a:rPr lang="ru-RU" sz="2400" b="1" dirty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 2020-2021 учебный </a:t>
            </a:r>
            <a:r>
              <a:rPr lang="ru-RU" sz="2400" b="1" dirty="0" smtClean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год -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музыки;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F0A22E"/>
              </a:buClr>
            </a:pPr>
            <a:r>
              <a:rPr lang="ru-RU" sz="2400" b="1" dirty="0" smtClean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 2021-2022 </a:t>
            </a:r>
            <a:r>
              <a:rPr lang="ru-RU" sz="2400" b="1" dirty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учебный год -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иностранного языка, учитель  географии, учитель математики;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F0A22E"/>
              </a:buClr>
            </a:pPr>
            <a:r>
              <a:rPr lang="ru-RU" sz="2400" b="1" dirty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 smtClean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2022-2023 </a:t>
            </a:r>
            <a:r>
              <a:rPr lang="ru-RU" sz="2400" b="1" dirty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учебный год -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начальных классов, учитель русского языка, литературы;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F0A22E"/>
              </a:buClr>
            </a:pPr>
            <a:endParaRPr lang="ru-RU" sz="2400" b="1" dirty="0">
              <a:solidFill>
                <a:srgbClr val="C1752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F0A22E"/>
              </a:buClr>
              <a:buNone/>
            </a:pPr>
            <a:endParaRPr lang="ru-RU" sz="2400" b="1" dirty="0">
              <a:solidFill>
                <a:srgbClr val="C1752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Clr>
                <a:srgbClr val="F0A22E"/>
              </a:buClr>
            </a:pPr>
            <a:endParaRPr lang="ru-RU" b="1" dirty="0">
              <a:solidFill>
                <a:srgbClr val="C17529">
                  <a:lumMod val="50000"/>
                </a:srgbClr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3326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Потребность школы в педагогических кадрах</a:t>
            </a:r>
            <a:endParaRPr lang="ru-RU" sz="3200" b="1" dirty="0" smtClean="0">
              <a:solidFill>
                <a:srgbClr val="C17529">
                  <a:lumMod val="5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6" name="Рисунок 5" descr="\\Evil_admin\e\Школьное фото\1 звонок 2014 год\P10100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130774"/>
            <a:ext cx="3168352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\\Evil_admin\e\Школьное фото\1 звонок 2014 год\P10100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130774"/>
            <a:ext cx="3888432" cy="2466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1223</TotalTime>
  <Words>1217</Words>
  <Application>Microsoft Office PowerPoint</Application>
  <PresentationFormat>Экран (4:3)</PresentationFormat>
  <Paragraphs>244</Paragraphs>
  <Slides>23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МБОУ «КривошеинскАЯ СОШ им. Героя Советского Союза им. Ф. М. Зинченко»</vt:lpstr>
      <vt:lpstr>Потребность школы в педагогических кадрах на 2020 – 2021  учебный год год:</vt:lpstr>
      <vt:lpstr> МБОУ «Красноярская  сОШ» </vt:lpstr>
      <vt:lpstr>Презентация PowerPoint</vt:lpstr>
      <vt:lpstr>МБОУ «Пудовская СОШ»  Расстояние от г. Томска до с.  Пудовки  185 км.  В школе работают  17 педагогов, обучаются 112 учеников </vt:lpstr>
      <vt:lpstr>ИНФРАСТРУКТУРА  села  пудовка</vt:lpstr>
      <vt:lpstr>      МКОУ  «Петровская ООШ» </vt:lpstr>
      <vt:lpstr>МБОУ «Новокривошеинская ООШ»</vt:lpstr>
      <vt:lpstr>МБОУ «белобугорская ООШ»</vt:lpstr>
      <vt:lpstr>МБОУ «Малиновская  ООШ»</vt:lpstr>
      <vt:lpstr>МБОУ ДО «Дом детского творчества»</vt:lpstr>
      <vt:lpstr>Презентация PowerPoint</vt:lpstr>
      <vt:lpstr>Презентация PowerPoint</vt:lpstr>
      <vt:lpstr>Социальные гарантии при трудоустройстве: </vt:lpstr>
      <vt:lpstr>ИНФРАСТРУКТУРА района</vt:lpstr>
      <vt:lpstr>С   2019 года   кривошеиский   район принимает   участие  в     федеральной     программе    «земский учитель» </vt:lpstr>
      <vt:lpstr>Ждём вас в образовательных организациях  кривошеинского района </vt:lpstr>
      <vt:lpstr>Контактная информация: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112</cp:revision>
  <dcterms:created xsi:type="dcterms:W3CDTF">2016-04-11T10:26:26Z</dcterms:created>
  <dcterms:modified xsi:type="dcterms:W3CDTF">2020-02-14T03:05:34Z</dcterms:modified>
</cp:coreProperties>
</file>