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6"/>
  </p:notesMasterIdLst>
  <p:sldIdLst>
    <p:sldId id="315" r:id="rId2"/>
    <p:sldId id="348" r:id="rId3"/>
    <p:sldId id="322" r:id="rId4"/>
    <p:sldId id="267" r:id="rId5"/>
    <p:sldId id="325" r:id="rId6"/>
    <p:sldId id="337" r:id="rId7"/>
    <p:sldId id="334" r:id="rId8"/>
    <p:sldId id="324" r:id="rId9"/>
    <p:sldId id="326" r:id="rId10"/>
    <p:sldId id="349" r:id="rId11"/>
    <p:sldId id="317" r:id="rId12"/>
    <p:sldId id="308" r:id="rId13"/>
    <p:sldId id="302" r:id="rId14"/>
    <p:sldId id="306" r:id="rId15"/>
    <p:sldId id="313" r:id="rId16"/>
    <p:sldId id="312" r:id="rId17"/>
    <p:sldId id="311" r:id="rId18"/>
    <p:sldId id="307" r:id="rId19"/>
    <p:sldId id="319" r:id="rId20"/>
    <p:sldId id="350" r:id="rId21"/>
    <p:sldId id="304" r:id="rId22"/>
    <p:sldId id="301" r:id="rId23"/>
    <p:sldId id="351" r:id="rId24"/>
    <p:sldId id="338" r:id="rId25"/>
    <p:sldId id="303" r:id="rId26"/>
    <p:sldId id="339" r:id="rId27"/>
    <p:sldId id="305" r:id="rId28"/>
    <p:sldId id="314" r:id="rId29"/>
    <p:sldId id="321" r:id="rId30"/>
    <p:sldId id="330" r:id="rId31"/>
    <p:sldId id="352" r:id="rId32"/>
    <p:sldId id="335" r:id="rId33"/>
    <p:sldId id="332" r:id="rId34"/>
    <p:sldId id="333" r:id="rId35"/>
    <p:sldId id="353" r:id="rId36"/>
    <p:sldId id="358" r:id="rId37"/>
    <p:sldId id="343" r:id="rId38"/>
    <p:sldId id="310" r:id="rId39"/>
    <p:sldId id="354" r:id="rId40"/>
    <p:sldId id="344" r:id="rId41"/>
    <p:sldId id="355" r:id="rId42"/>
    <p:sldId id="356" r:id="rId43"/>
    <p:sldId id="357" r:id="rId44"/>
    <p:sldId id="34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2FC52F9-0C6D-4807-B082-8AFB3D9428F1}">
          <p14:sldIdLst>
            <p14:sldId id="315"/>
            <p14:sldId id="348"/>
            <p14:sldId id="322"/>
            <p14:sldId id="267"/>
            <p14:sldId id="325"/>
            <p14:sldId id="337"/>
            <p14:sldId id="334"/>
            <p14:sldId id="324"/>
            <p14:sldId id="326"/>
            <p14:sldId id="349"/>
            <p14:sldId id="317"/>
            <p14:sldId id="308"/>
            <p14:sldId id="302"/>
            <p14:sldId id="306"/>
            <p14:sldId id="313"/>
            <p14:sldId id="312"/>
            <p14:sldId id="311"/>
            <p14:sldId id="307"/>
            <p14:sldId id="319"/>
            <p14:sldId id="350"/>
            <p14:sldId id="304"/>
            <p14:sldId id="301"/>
            <p14:sldId id="351"/>
            <p14:sldId id="338"/>
            <p14:sldId id="303"/>
            <p14:sldId id="339"/>
            <p14:sldId id="305"/>
            <p14:sldId id="314"/>
            <p14:sldId id="321"/>
            <p14:sldId id="330"/>
            <p14:sldId id="352"/>
            <p14:sldId id="335"/>
            <p14:sldId id="332"/>
            <p14:sldId id="333"/>
            <p14:sldId id="353"/>
            <p14:sldId id="358"/>
            <p14:sldId id="343"/>
            <p14:sldId id="310"/>
            <p14:sldId id="354"/>
            <p14:sldId id="344"/>
            <p14:sldId id="355"/>
            <p14:sldId id="356"/>
            <p14:sldId id="357"/>
            <p14:sldId id="347"/>
          </p14:sldIdLst>
        </p14:section>
        <p14:section name="Раздел без заголовка" id="{B969368D-8990-41A3-83E7-9F7B19FB03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8" autoAdjust="0"/>
  </p:normalViewPr>
  <p:slideViewPr>
    <p:cSldViewPr>
      <p:cViewPr varScale="1">
        <p:scale>
          <a:sx n="67" d="100"/>
          <a:sy n="67" d="100"/>
        </p:scale>
        <p:origin x="13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217</c:v>
                </c:pt>
                <c:pt idx="1">
                  <c:v>190</c:v>
                </c:pt>
                <c:pt idx="2">
                  <c:v>200</c:v>
                </c:pt>
                <c:pt idx="3">
                  <c:v>174</c:v>
                </c:pt>
                <c:pt idx="4">
                  <c:v>160</c:v>
                </c:pt>
                <c:pt idx="5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29-44AA-AFE6-F5BD31D74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512832"/>
        <c:axId val="135514368"/>
      </c:lineChart>
      <c:catAx>
        <c:axId val="13551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514368"/>
        <c:crosses val="autoZero"/>
        <c:auto val="1"/>
        <c:lblAlgn val="ctr"/>
        <c:lblOffset val="100"/>
        <c:noMultiLvlLbl val="0"/>
      </c:catAx>
      <c:valAx>
        <c:axId val="13551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rgbClr val="0070C0"/>
            </a:solidFill>
          </a:ln>
        </c:spPr>
        <c:crossAx val="13551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Количество педагогов, пошедших аттестацию</a:t>
            </a:r>
          </a:p>
        </c:rich>
      </c:tx>
      <c:layout>
        <c:manualLayout>
          <c:xMode val="edge"/>
          <c:yMode val="edge"/>
          <c:x val="0.16905991926822947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общее кол-во пдагогов, прошедших аттестацию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[Книга1]Лист1!$B$1:$C$1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[Книга1]Лист1!$B$2:$C$2</c:f>
              <c:numCache>
                <c:formatCode>General</c:formatCode>
                <c:ptCount val="2"/>
                <c:pt idx="0">
                  <c:v>39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A9-44DE-8E77-D6C215B9AE8A}"/>
            </c:ext>
          </c:extLst>
        </c:ser>
        <c:ser>
          <c:idx val="1"/>
          <c:order val="1"/>
          <c:tx>
            <c:strRef>
              <c:f>[Книга1]Лист1!$A$3</c:f>
              <c:strCache>
                <c:ptCount val="1"/>
                <c:pt idx="0">
                  <c:v>из них прошли аттестацию впервые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[Книга1]Лист1!$B$1:$C$1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[Книга1]Лист1!$B$3:$C$3</c:f>
              <c:numCache>
                <c:formatCode>General</c:formatCode>
                <c:ptCount val="2"/>
                <c:pt idx="0">
                  <c:v>23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A9-44DE-8E77-D6C215B9A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221760"/>
        <c:axId val="151544192"/>
        <c:axId val="0"/>
      </c:bar3DChart>
      <c:catAx>
        <c:axId val="15122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544192"/>
        <c:crosses val="autoZero"/>
        <c:auto val="1"/>
        <c:lblAlgn val="ctr"/>
        <c:lblOffset val="100"/>
        <c:noMultiLvlLbl val="0"/>
      </c:catAx>
      <c:valAx>
        <c:axId val="151544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221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tint val="70000"/>
        <a:lumMod val="104000"/>
      </a:schemeClr>
    </a:solidFill>
    <a:ln w="9525" cap="rnd" cmpd="sng" algn="ctr">
      <a:solidFill>
        <a:schemeClr val="accent2">
          <a:shade val="9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i="0" dirty="0" smtClean="0">
                <a:solidFill>
                  <a:schemeClr val="accent3">
                    <a:lumMod val="75000"/>
                  </a:schemeClr>
                </a:solidFill>
              </a:rPr>
              <a:t>Участие </a:t>
            </a:r>
            <a:r>
              <a:rPr lang="ru-RU" sz="1800" i="0" dirty="0">
                <a:solidFill>
                  <a:schemeClr val="accent3">
                    <a:lumMod val="75000"/>
                  </a:schemeClr>
                </a:solidFill>
              </a:rPr>
              <a:t>в исследованиях предметных и методических компетенций учителей </a:t>
            </a:r>
          </a:p>
        </c:rich>
      </c:tx>
      <c:layout>
        <c:manualLayout>
          <c:xMode val="edge"/>
          <c:yMode val="edge"/>
          <c:x val="0.12269569254209849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количество педагогов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invertIfNegative val="0"/>
          <c:cat>
            <c:strRef>
              <c:f>[Книга1]Лист1!$B$1:$C$1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[Книга1]Лист1!$B$2:$C$2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5-459D-B8B9-1679E92A1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236544"/>
        <c:axId val="170259200"/>
        <c:axId val="0"/>
      </c:bar3DChart>
      <c:catAx>
        <c:axId val="170236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259200"/>
        <c:crosses val="autoZero"/>
        <c:auto val="1"/>
        <c:lblAlgn val="ctr"/>
        <c:lblOffset val="100"/>
        <c:noMultiLvlLbl val="0"/>
      </c:catAx>
      <c:valAx>
        <c:axId val="17025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236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tint val="70000"/>
        <a:lumMod val="104000"/>
      </a:schemeClr>
    </a:solidFill>
    <a:ln w="9525" cap="rnd" cmpd="sng" algn="ctr">
      <a:solidFill>
        <a:schemeClr val="accent2">
          <a:shade val="9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Итоги 2018-2019 учебного года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общее количество обучающихся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[Книга1]Лист1!$B$1:$D$1</c:f>
              <c:strCache>
                <c:ptCount val="3"/>
                <c:pt idx="0">
                  <c:v>НОО</c:v>
                </c:pt>
                <c:pt idx="1">
                  <c:v>ООО</c:v>
                </c:pt>
                <c:pt idx="2">
                  <c:v>СОО</c:v>
                </c:pt>
              </c:strCache>
            </c:strRef>
          </c:cat>
          <c:val>
            <c:numRef>
              <c:f>[Книга1]Лист1!$B$2:$D$2</c:f>
              <c:numCache>
                <c:formatCode>General</c:formatCode>
                <c:ptCount val="3"/>
                <c:pt idx="0">
                  <c:v>685</c:v>
                </c:pt>
                <c:pt idx="1">
                  <c:v>719</c:v>
                </c:pt>
                <c:pt idx="2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A-4845-856E-2E1FBEDB1C6F}"/>
            </c:ext>
          </c:extLst>
        </c:ser>
        <c:ser>
          <c:idx val="1"/>
          <c:order val="1"/>
          <c:tx>
            <c:strRef>
              <c:f>[Книга1]Лист1!$A$3</c:f>
              <c:strCache>
                <c:ptCount val="1"/>
                <c:pt idx="0">
                  <c:v>количество хорошистов 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invertIfNegative val="0"/>
          <c:cat>
            <c:strRef>
              <c:f>[Книга1]Лист1!$B$1:$D$1</c:f>
              <c:strCache>
                <c:ptCount val="3"/>
                <c:pt idx="0">
                  <c:v>НОО</c:v>
                </c:pt>
                <c:pt idx="1">
                  <c:v>ООО</c:v>
                </c:pt>
                <c:pt idx="2">
                  <c:v>СОО</c:v>
                </c:pt>
              </c:strCache>
            </c:strRef>
          </c:cat>
          <c:val>
            <c:numRef>
              <c:f>[Книга1]Лист1!$B$3:$D$3</c:f>
              <c:numCache>
                <c:formatCode>General</c:formatCode>
                <c:ptCount val="3"/>
                <c:pt idx="0">
                  <c:v>228</c:v>
                </c:pt>
                <c:pt idx="1">
                  <c:v>192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A-4845-856E-2E1FBEDB1C6F}"/>
            </c:ext>
          </c:extLst>
        </c:ser>
        <c:ser>
          <c:idx val="2"/>
          <c:order val="2"/>
          <c:tx>
            <c:strRef>
              <c:f>[Книга1]Лист1!$A$4</c:f>
              <c:strCache>
                <c:ptCount val="1"/>
                <c:pt idx="0">
                  <c:v>количество отличников</c:v>
                </c:pt>
              </c:strCache>
            </c:strRef>
          </c:tx>
          <c:invertIfNegative val="0"/>
          <c:cat>
            <c:strRef>
              <c:f>[Книга1]Лист1!$B$1:$D$1</c:f>
              <c:strCache>
                <c:ptCount val="3"/>
                <c:pt idx="0">
                  <c:v>НОО</c:v>
                </c:pt>
                <c:pt idx="1">
                  <c:v>ООО</c:v>
                </c:pt>
                <c:pt idx="2">
                  <c:v>СОО</c:v>
                </c:pt>
              </c:strCache>
            </c:strRef>
          </c:cat>
          <c:val>
            <c:numRef>
              <c:f>[Книга1]Лист1!$B$4:$D$4</c:f>
              <c:numCache>
                <c:formatCode>General</c:formatCode>
                <c:ptCount val="3"/>
                <c:pt idx="0">
                  <c:v>50</c:v>
                </c:pt>
                <c:pt idx="1">
                  <c:v>29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A-4845-856E-2E1FBEDB1C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316160"/>
        <c:axId val="170337408"/>
        <c:axId val="0"/>
      </c:bar3DChart>
      <c:catAx>
        <c:axId val="17031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0337408"/>
        <c:crosses val="autoZero"/>
        <c:auto val="1"/>
        <c:lblAlgn val="ctr"/>
        <c:lblOffset val="100"/>
        <c:noMultiLvlLbl val="0"/>
      </c:catAx>
      <c:valAx>
        <c:axId val="170337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316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tint val="70000"/>
        <a:lumMod val="104000"/>
      </a:schemeClr>
    </a:solidFill>
    <a:ln w="9525" cap="rnd" cmpd="sng" algn="ctr">
      <a:solidFill>
        <a:schemeClr val="accent2">
          <a:shade val="9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[Книга1]Лист1!$B$1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[Книга1]Лист1!$A$2:$A$4</c:f>
              <c:strCache>
                <c:ptCount val="3"/>
                <c:pt idx="0">
                  <c:v>общее количество выпускников</c:v>
                </c:pt>
                <c:pt idx="1">
                  <c:v>количество выпускников, получивших аттестат об ООО  с отличием </c:v>
                </c:pt>
                <c:pt idx="2">
                  <c:v>количество выпускников СОО , получивших медали</c:v>
                </c:pt>
              </c:strCache>
            </c:strRef>
          </c:cat>
          <c:val>
            <c:numRef>
              <c:f>[Книга1]Лист1!$B$2:$B$4</c:f>
              <c:numCache>
                <c:formatCode>General</c:formatCode>
                <c:ptCount val="3"/>
                <c:pt idx="0">
                  <c:v>138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0-4A73-85AF-FEA197528BEC}"/>
            </c:ext>
          </c:extLst>
        </c:ser>
        <c:ser>
          <c:idx val="1"/>
          <c:order val="1"/>
          <c:tx>
            <c:strRef>
              <c:f>[Книга1]Лист1!$C$1</c:f>
              <c:strCache>
                <c:ptCount val="1"/>
                <c:pt idx="0">
                  <c:v>11 класс</c:v>
                </c:pt>
              </c:strCache>
            </c:strRef>
          </c:tx>
          <c:invertIfNegative val="0"/>
          <c:cat>
            <c:strRef>
              <c:f>[Книга1]Лист1!$A$2:$A$4</c:f>
              <c:strCache>
                <c:ptCount val="3"/>
                <c:pt idx="0">
                  <c:v>общее количество выпускников</c:v>
                </c:pt>
                <c:pt idx="1">
                  <c:v>количество выпускников, получивших аттестат об ООО  с отличием </c:v>
                </c:pt>
                <c:pt idx="2">
                  <c:v>количество выпускников СОО , получивших медали</c:v>
                </c:pt>
              </c:strCache>
            </c:strRef>
          </c:cat>
          <c:val>
            <c:numRef>
              <c:f>[Книга1]Лист1!$C$2:$C$4</c:f>
              <c:numCache>
                <c:formatCode>General</c:formatCode>
                <c:ptCount val="3"/>
                <c:pt idx="0">
                  <c:v>58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0-4A73-85AF-FEA197528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473728"/>
        <c:axId val="170516864"/>
        <c:axId val="0"/>
      </c:bar3DChart>
      <c:catAx>
        <c:axId val="170473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516864"/>
        <c:crosses val="autoZero"/>
        <c:auto val="1"/>
        <c:lblAlgn val="ctr"/>
        <c:lblOffset val="100"/>
        <c:noMultiLvlLbl val="0"/>
      </c:catAx>
      <c:valAx>
        <c:axId val="17051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473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tint val="70000"/>
        <a:lumMod val="104000"/>
      </a:schemeClr>
    </a:solidFill>
    <a:ln w="9525" cap="rnd" cmpd="sng" algn="ctr">
      <a:solidFill>
        <a:schemeClr val="accent2">
          <a:shade val="9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/>
              <a:t>Количество детей с ОВЗ и детей-инвалидов в общеобразовательных</a:t>
            </a:r>
            <a:r>
              <a:rPr lang="ru-RU" sz="1600" baseline="0"/>
              <a:t> организациях</a:t>
            </a:r>
            <a:endParaRPr lang="ru-RU" sz="160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детей с ОВЗ</c:v>
                </c:pt>
              </c:strCache>
            </c:strRef>
          </c:tx>
          <c:spPr>
            <a:solidFill>
              <a:schemeClr val="accent2">
                <a:tint val="70000"/>
                <a:lumMod val="104000"/>
              </a:schemeClr>
            </a:solidFill>
            <a:ln w="9525" cap="rnd" cmpd="sng" algn="ctr">
              <a:solidFill>
                <a:schemeClr val="accent2">
                  <a:shade val="9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Лист1!$B$1:$D$1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323</c:v>
                </c:pt>
                <c:pt idx="1">
                  <c:v>330</c:v>
                </c:pt>
                <c:pt idx="2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4A-48BF-8905-228EB3D9104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количество детей-инвалидов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23</c:v>
                </c:pt>
                <c:pt idx="1">
                  <c:v>21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4A-48BF-8905-228EB3D91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348928"/>
        <c:axId val="170350848"/>
        <c:axId val="0"/>
      </c:bar3DChart>
      <c:catAx>
        <c:axId val="170348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350848"/>
        <c:crosses val="autoZero"/>
        <c:auto val="1"/>
        <c:lblAlgn val="ctr"/>
        <c:lblOffset val="100"/>
        <c:noMultiLvlLbl val="0"/>
      </c:catAx>
      <c:valAx>
        <c:axId val="170350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348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3-4AD8-9472-34B1C1FF9A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83-4AD8-9472-34B1C1FF9A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83-4AD8-9472-34B1C1FF9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450880"/>
        <c:axId val="143452416"/>
        <c:axId val="0"/>
      </c:bar3DChart>
      <c:catAx>
        <c:axId val="14345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452416"/>
        <c:crosses val="autoZero"/>
        <c:auto val="1"/>
        <c:lblAlgn val="ctr"/>
        <c:lblOffset val="100"/>
        <c:noMultiLvlLbl val="0"/>
      </c:catAx>
      <c:valAx>
        <c:axId val="14345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450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сертификатов персонифицированного финансирования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0-66F6-4383-BCD3-83A477AEB58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66F6-4383-BCD3-83A477AEB580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2-66F6-4383-BCD3-83A477AEB58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Кривошеинский Агропромышленный техникум</c:v>
                </c:pt>
                <c:pt idx="1">
                  <c:v>Дом детского творчества</c:v>
                </c:pt>
                <c:pt idx="2">
                  <c:v>Детско-юношеская спортивная 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81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F6-4383-BCD3-83A477AEB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.54914007206904591"/>
          <c:y val="0.1261486675248229"/>
          <c:w val="0.31877181758530182"/>
          <c:h val="0.795943405511811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D6D28-B5E2-4C2E-84D3-A8CC5C2C172B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68FB1-D07D-40FE-B072-D836064E43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9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68FB1-D07D-40FE-B072-D836064E43F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88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68FB1-D07D-40FE-B072-D836064E43FF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88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68FB1-D07D-40FE-B072-D836064E43F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4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68FB1-D07D-40FE-B072-D836064E43F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4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9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4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151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39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00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0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23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4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3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4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7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0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1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7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5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6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93E5F-77B1-4000-A65F-53AAE4C2EFBD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3014724-999D-407C-8B2B-7C8EA38588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4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9.png"/><Relationship Id="rId4" Type="http://schemas.openxmlformats.org/officeDocument/2006/relationships/image" Target="../media/image46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6.jpeg"/><Relationship Id="rId7" Type="http://schemas.openxmlformats.org/officeDocument/2006/relationships/image" Target="../media/image4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10" Type="http://schemas.openxmlformats.org/officeDocument/2006/relationships/image" Target="../media/image136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5.jpeg"/><Relationship Id="rId7" Type="http://schemas.openxmlformats.org/officeDocument/2006/relationships/image" Target="../media/image153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4.jpeg"/><Relationship Id="rId7" Type="http://schemas.openxmlformats.org/officeDocument/2006/relationships/image" Target="../media/image4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9.jpeg"/><Relationship Id="rId3" Type="http://schemas.openxmlformats.org/officeDocument/2006/relationships/image" Target="../media/image170.jpeg"/><Relationship Id="rId7" Type="http://schemas.openxmlformats.org/officeDocument/2006/relationships/image" Target="../media/image135.png"/><Relationship Id="rId12" Type="http://schemas.openxmlformats.org/officeDocument/2006/relationships/image" Target="../media/image178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11" Type="http://schemas.openxmlformats.org/officeDocument/2006/relationships/image" Target="../media/image177.jpeg"/><Relationship Id="rId5" Type="http://schemas.openxmlformats.org/officeDocument/2006/relationships/image" Target="../media/image172.jpeg"/><Relationship Id="rId15" Type="http://schemas.openxmlformats.org/officeDocument/2006/relationships/image" Target="../media/image181.png"/><Relationship Id="rId10" Type="http://schemas.openxmlformats.org/officeDocument/2006/relationships/image" Target="../media/image176.jpeg"/><Relationship Id="rId4" Type="http://schemas.openxmlformats.org/officeDocument/2006/relationships/image" Target="../media/image171.jpeg"/><Relationship Id="rId9" Type="http://schemas.openxmlformats.org/officeDocument/2006/relationships/image" Target="../media/image175.jpeg"/><Relationship Id="rId14" Type="http://schemas.openxmlformats.org/officeDocument/2006/relationships/image" Target="../media/image1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416824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образования 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Кривошеинского района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esktop\День Департамента\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6624736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35288" y="4941168"/>
            <a:ext cx="6408712" cy="156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Образовательные </a:t>
            </a:r>
            <a:r>
              <a:rPr lang="ru-RU" sz="1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 Кривошеинского района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Дошкольные образовательные учреждения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Учреждения дополнительного образования (филиалы учреждений)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Филиалы начального общего образования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Центры образования цифрового и гуманитарного профилей «Точка роста»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im0-tub-ru.yandex.net/i?id=a3ad529835a860efb2bcf00c2117a549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88640"/>
            <a:ext cx="1008112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76672"/>
            <a:ext cx="5688632" cy="14283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Аттестация педагогических работников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1440160" cy="101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683568" y="1484784"/>
          <a:ext cx="432048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932040" y="3933056"/>
          <a:ext cx="403244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932040" y="1772816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На 01.09.2019 года 167 педагогических работников имели первую и высшую квалификационную категорию, что составляет 59,6% от общего количества педагогических работников.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7545" y="4437112"/>
          <a:ext cx="4464495" cy="2016223"/>
        </p:xfrm>
        <a:graphic>
          <a:graphicData uri="http://schemas.openxmlformats.org/drawingml/2006/table">
            <a:tbl>
              <a:tblPr/>
              <a:tblGrid>
                <a:gridCol w="90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8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246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ДОУ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первая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высшая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первая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высшая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первая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высшая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8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01.09.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01.09.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b="1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6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163782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4968552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Структура районной методической службы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6632"/>
            <a:ext cx="1512168" cy="151216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483768" y="1484784"/>
            <a:ext cx="3888432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Методический кабинет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2564904"/>
            <a:ext cx="2016224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Методические площадки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2492896"/>
            <a:ext cx="2016224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РМО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2564904"/>
            <a:ext cx="2016224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Центры «Точка роста»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771800" y="3573016"/>
            <a:ext cx="1152128" cy="7200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3">
                    <a:lumMod val="75000"/>
                  </a:schemeClr>
                </a:solidFill>
              </a:rPr>
              <a:t>Учителей </a:t>
            </a:r>
            <a:r>
              <a:rPr lang="ru-RU" sz="1000" dirty="0" err="1" smtClean="0">
                <a:solidFill>
                  <a:schemeClr val="accent3">
                    <a:lumMod val="75000"/>
                  </a:schemeClr>
                </a:solidFill>
              </a:rPr>
              <a:t>началь</a:t>
            </a:r>
            <a:endParaRPr lang="ru-RU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1000" dirty="0" err="1" smtClean="0">
                <a:solidFill>
                  <a:schemeClr val="accent3">
                    <a:lumMod val="75000"/>
                  </a:schemeClr>
                </a:solidFill>
              </a:rPr>
              <a:t>ных</a:t>
            </a:r>
            <a:r>
              <a:rPr lang="ru-RU" sz="1000" dirty="0" smtClean="0">
                <a:solidFill>
                  <a:schemeClr val="accent3">
                    <a:lumMod val="75000"/>
                  </a:schemeClr>
                </a:solidFill>
              </a:rPr>
              <a:t> классов</a:t>
            </a:r>
            <a:endParaRPr lang="ru-RU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75856" y="4725144"/>
            <a:ext cx="1152128" cy="7200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3">
                    <a:lumMod val="75000"/>
                  </a:schemeClr>
                </a:solidFill>
              </a:rPr>
              <a:t>Учителей </a:t>
            </a:r>
            <a:r>
              <a:rPr lang="ru-RU" sz="1000" dirty="0" err="1" smtClean="0">
                <a:solidFill>
                  <a:schemeClr val="accent3">
                    <a:lumMod val="75000"/>
                  </a:schemeClr>
                </a:solidFill>
              </a:rPr>
              <a:t>геогра</a:t>
            </a:r>
            <a:endParaRPr lang="ru-RU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1000" dirty="0" err="1" smtClean="0">
                <a:solidFill>
                  <a:schemeClr val="accent3">
                    <a:lumMod val="75000"/>
                  </a:schemeClr>
                </a:solidFill>
              </a:rPr>
              <a:t>фии</a:t>
            </a:r>
            <a:endParaRPr lang="ru-RU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572000" y="5085184"/>
            <a:ext cx="1152128" cy="7920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Учителей иностранного языка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380312" y="5373216"/>
            <a:ext cx="1368152" cy="9361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Учителей истории и обществознания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940152" y="5517232"/>
            <a:ext cx="1224136" cy="10081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Педагогов  дополнительного образования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35696" y="5733256"/>
            <a:ext cx="1944216" cy="792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Психолого-педагогического сопровождения образовательного процесса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Тройная стрелка влево/вправо/вверх 19"/>
          <p:cNvSpPr/>
          <p:nvPr/>
        </p:nvSpPr>
        <p:spPr>
          <a:xfrm>
            <a:off x="5292080" y="2276872"/>
            <a:ext cx="432048" cy="792088"/>
          </a:xfrm>
          <a:prstGeom prst="leftRightUp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ойная стрелка влево/вправо/вверх 20"/>
          <p:cNvSpPr/>
          <p:nvPr/>
        </p:nvSpPr>
        <p:spPr>
          <a:xfrm>
            <a:off x="2555776" y="2276872"/>
            <a:ext cx="504056" cy="864096"/>
          </a:xfrm>
          <a:prstGeom prst="leftRightUp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>
            <a:endCxn id="10" idx="0"/>
          </p:cNvCxnSpPr>
          <p:nvPr/>
        </p:nvCxnSpPr>
        <p:spPr>
          <a:xfrm flipH="1">
            <a:off x="3347864" y="3212976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644008" y="3212976"/>
            <a:ext cx="7200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7" idx="2"/>
          </p:cNvCxnSpPr>
          <p:nvPr/>
        </p:nvCxnSpPr>
        <p:spPr>
          <a:xfrm flipH="1">
            <a:off x="3923928" y="3212976"/>
            <a:ext cx="28803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4" idx="1"/>
          </p:cNvCxnSpPr>
          <p:nvPr/>
        </p:nvCxnSpPr>
        <p:spPr>
          <a:xfrm>
            <a:off x="5004048" y="3212976"/>
            <a:ext cx="797516" cy="1206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212976"/>
            <a:ext cx="50405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115616" y="3356992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339752" y="3356992"/>
            <a:ext cx="504056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907704" y="3356992"/>
            <a:ext cx="288032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331640" y="4797152"/>
            <a:ext cx="1728192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Математического образования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3933056"/>
            <a:ext cx="1728192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Реализации ФЦП «Русский язык»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9" name="Прямая со стрелкой 38"/>
          <p:cNvCxnSpPr>
            <a:endCxn id="16" idx="1"/>
          </p:cNvCxnSpPr>
          <p:nvPr/>
        </p:nvCxnSpPr>
        <p:spPr>
          <a:xfrm>
            <a:off x="4932040" y="3212976"/>
            <a:ext cx="1187383" cy="2451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220072" y="3140968"/>
            <a:ext cx="2360601" cy="2369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580112" y="4293096"/>
            <a:ext cx="1512168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4">
                    <a:lumMod val="75000"/>
                  </a:schemeClr>
                </a:solidFill>
              </a:rPr>
              <a:t>Педагогов дошкольного образования</a:t>
            </a:r>
            <a:endParaRPr lang="ru-RU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11960" y="3789040"/>
            <a:ext cx="1224136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accent3">
                    <a:lumMod val="75000"/>
                  </a:schemeClr>
                </a:solidFill>
              </a:rPr>
              <a:t>Учителей биологии и химии</a:t>
            </a:r>
            <a:endParaRPr lang="ru-RU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/>
          <a:stretch/>
        </p:blipFill>
        <p:spPr>
          <a:xfrm>
            <a:off x="917847" y="3814827"/>
            <a:ext cx="2699792" cy="3043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31" y="601196"/>
            <a:ext cx="2368510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06" y="28046"/>
            <a:ext cx="2291933" cy="1816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7" t="16676" r="-83122" b="-3235"/>
          <a:stretch/>
        </p:blipFill>
        <p:spPr>
          <a:xfrm>
            <a:off x="773832" y="4437112"/>
            <a:ext cx="2987823" cy="2616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101"/>
          <a:stretch/>
        </p:blipFill>
        <p:spPr>
          <a:xfrm>
            <a:off x="4439655" y="3798912"/>
            <a:ext cx="3528392" cy="3022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9838"/>
          <a:stretch/>
        </p:blipFill>
        <p:spPr>
          <a:xfrm>
            <a:off x="5364088" y="1552027"/>
            <a:ext cx="3316004" cy="21901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88640"/>
            <a:ext cx="1728192" cy="103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1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96" y="188640"/>
            <a:ext cx="2372591" cy="1584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15314"/>
          <a:stretch/>
        </p:blipFill>
        <p:spPr>
          <a:xfrm>
            <a:off x="841239" y="1468605"/>
            <a:ext cx="3819299" cy="2579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r="11401"/>
          <a:stretch/>
        </p:blipFill>
        <p:spPr>
          <a:xfrm>
            <a:off x="556082" y="4289066"/>
            <a:ext cx="4104456" cy="2526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2029" r="5378"/>
          <a:stretch/>
        </p:blipFill>
        <p:spPr>
          <a:xfrm>
            <a:off x="4755692" y="4380077"/>
            <a:ext cx="3672408" cy="23440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0"/>
            <a:ext cx="1959893" cy="117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032" y="152400"/>
            <a:ext cx="1959893" cy="117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5"/>
            <a:ext cx="3338826" cy="25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4801"/>
          <a:stretch/>
        </p:blipFill>
        <p:spPr>
          <a:xfrm>
            <a:off x="6516216" y="116632"/>
            <a:ext cx="2448272" cy="1577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1" r="14571"/>
          <a:stretch/>
        </p:blipFill>
        <p:spPr>
          <a:xfrm>
            <a:off x="3143998" y="4893701"/>
            <a:ext cx="3246727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5110" b="9921"/>
          <a:stretch/>
        </p:blipFill>
        <p:spPr>
          <a:xfrm>
            <a:off x="6967437" y="4920141"/>
            <a:ext cx="2096503" cy="1936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0" t="18741" r="7997" b="-520"/>
          <a:stretch/>
        </p:blipFill>
        <p:spPr>
          <a:xfrm>
            <a:off x="864729" y="4893701"/>
            <a:ext cx="1702557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t="5733" r="16589" b="2350"/>
          <a:stretch/>
        </p:blipFill>
        <p:spPr>
          <a:xfrm>
            <a:off x="1331640" y="1897682"/>
            <a:ext cx="3024336" cy="2693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21898" r="4744"/>
          <a:stretch/>
        </p:blipFill>
        <p:spPr>
          <a:xfrm>
            <a:off x="4797095" y="1870860"/>
            <a:ext cx="3386505" cy="272060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88640"/>
            <a:ext cx="2304256" cy="138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32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ДЕПАРТАМЕНТ ФЕВРАЛЬ 2020\IMG_20171121_155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2764081" cy="35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Server\обмен\КУКСЕНОК И.Г\февраль 2020\Zyazina-O.A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41" y="2348880"/>
            <a:ext cx="272266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32656"/>
            <a:ext cx="2031901" cy="121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ДЕПАРТАМЕНТ ФЕВРАЛЬ 2020\Наставничество - картинки\nastavnik-logo4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44" y="404664"/>
            <a:ext cx="23717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99040"/>
              </p:ext>
            </p:extLst>
          </p:nvPr>
        </p:nvGraphicFramePr>
        <p:xfrm>
          <a:off x="323528" y="3429000"/>
          <a:ext cx="5920213" cy="331236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80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99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молодых учителей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учителей наставников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учителей – наставников (победителей конкурса на назначение стипендии Губернатора  Томской области)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педагогов наставников в региональном конкурсе «Наставничество в образовании»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2017-2018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12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0</a:t>
                      </a: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13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39988" y="2565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48023" cy="1627321"/>
          </a:xfrm>
          <a:prstGeom prst="rect">
            <a:avLst/>
          </a:prstGeom>
        </p:spPr>
      </p:pic>
      <p:pic>
        <p:nvPicPr>
          <p:cNvPr id="1026" name="Picture 2" descr="https://ds05.infourok.ru/uploads/ex/0e98/00067737-feb385ce/hello_html_m54fec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2524"/>
            <a:ext cx="2699791" cy="14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ЕПАРТАМЕНТ ФЕВРАЛЬ 2020\8MopT_08AB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54" y="540321"/>
            <a:ext cx="3240360" cy="33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ЕПАРТАМЕНТ ФЕВРАЛЬ 2020\DSC_0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99" y="4434345"/>
            <a:ext cx="3562508" cy="23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КУКСЕНОК ОБЩАЯ\конкурсы\Конкурс Учитель года России\КОНКУРСЫ 17-18\галерея Ф\п2 1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2385"/>
            <a:ext cx="3267186" cy="235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18254"/>
            <a:ext cx="18002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216524"/>
              </p:ext>
            </p:extLst>
          </p:nvPr>
        </p:nvGraphicFramePr>
        <p:xfrm>
          <a:off x="5220072" y="3396823"/>
          <a:ext cx="3756136" cy="346473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1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93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 педагогов,  принявших участие в муниципальном  этапе конкурса «Педагог года»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педагогов в возрасте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 35 лет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педагогов – старше 35 лет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педагогов, принявших участие в региональном этапе конкурса «Педагог года»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2018-2019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2019-2020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24113" y="271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48023" cy="1627321"/>
          </a:xfrm>
          <a:prstGeom prst="rect">
            <a:avLst/>
          </a:prstGeom>
        </p:spPr>
      </p:pic>
      <p:pic>
        <p:nvPicPr>
          <p:cNvPr id="1026" name="Picture 2" descr="https://ds05.infourok.ru/uploads/ex/0e98/00067737-feb385ce/hello_html_m54fec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2" y="132524"/>
            <a:ext cx="2616197" cy="14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ЕПАРТАМЕНТ ФЕВРАЛЬ 2020\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81" y="0"/>
            <a:ext cx="278221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ЕПАРТАМЕНТ ФЕВРАЛЬ 2020\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0215"/>
            <a:ext cx="3240360" cy="22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ДЕПАРТАМЕНТ ФЕВРАЛЬ 2020\1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70215"/>
            <a:ext cx="2709742" cy="23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Server\обмен\августовская конференция 2019\Фотовыставка\ФОТО 2018-2019 Колмакова\педагог года\IMG_8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7419"/>
            <a:ext cx="4176464" cy="24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Server\обмен\августовская конференция 2019\Фотовыставка\ФОТО 2018-2019 Колмакова\педагог года\IMG_82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75610"/>
            <a:ext cx="3744416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260648"/>
            <a:ext cx="2088232" cy="125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6631"/>
            <a:ext cx="2808312" cy="1564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8500"/>
          <a:stretch/>
        </p:blipFill>
        <p:spPr>
          <a:xfrm>
            <a:off x="5995754" y="4686985"/>
            <a:ext cx="3148246" cy="2085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51" r="19202"/>
          <a:stretch/>
        </p:blipFill>
        <p:spPr>
          <a:xfrm>
            <a:off x="323528" y="4726578"/>
            <a:ext cx="2584382" cy="2131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17104" r="14956"/>
          <a:stretch/>
        </p:blipFill>
        <p:spPr>
          <a:xfrm>
            <a:off x="3275856" y="4686985"/>
            <a:ext cx="2588115" cy="2171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1" y="1844824"/>
            <a:ext cx="3742800" cy="2469868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188640"/>
            <a:ext cx="25202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56057"/>
              </p:ext>
            </p:extLst>
          </p:nvPr>
        </p:nvGraphicFramePr>
        <p:xfrm>
          <a:off x="4355975" y="1844824"/>
          <a:ext cx="4392488" cy="2743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val="1930540146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4018197369"/>
                    </a:ext>
                  </a:extLst>
                </a:gridCol>
              </a:tblGrid>
              <a:tr h="5180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ОО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участников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713740"/>
                  </a:ext>
                </a:extLst>
              </a:tr>
              <a:tr h="48795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МБОУ</a:t>
                      </a:r>
                      <a:r>
                        <a:rPr lang="ru-RU" sz="1400" b="1" baseline="0" dirty="0" smtClean="0"/>
                        <a:t> «Пудовская СОШ»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717010"/>
                  </a:ext>
                </a:extLst>
              </a:tr>
              <a:tr h="48795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МБДОУ «Березка»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26711"/>
                  </a:ext>
                </a:extLst>
              </a:tr>
              <a:tr h="48795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МБДОУ «Колосок»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86635"/>
                  </a:ext>
                </a:extLst>
              </a:tr>
              <a:tr h="48795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МБОУ ДО «Дом детского творчества»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754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332656"/>
            <a:ext cx="204022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/>
        </p:nvGraphicFramePr>
        <p:xfrm>
          <a:off x="3779912" y="692696"/>
          <a:ext cx="482963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899592" y="3645024"/>
          <a:ext cx="489654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23869598"/>
              </p:ext>
            </p:extLst>
          </p:nvPr>
        </p:nvGraphicFramePr>
        <p:xfrm>
          <a:off x="1524000" y="1397000"/>
          <a:ext cx="6720408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476672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рождаемости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период с 2014 года  по 2019  год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im0-tub-ru.yandex.net/i?id=a3ad529835a860efb2bcf00c2117a549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080120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5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332656"/>
            <a:ext cx="15841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/>
        </p:nvGraphicFramePr>
        <p:xfrm>
          <a:off x="1259632" y="1196752"/>
          <a:ext cx="734481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39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6632"/>
            <a:ext cx="1800200" cy="18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5652120" y="2024844"/>
            <a:ext cx="3491880" cy="2452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/>
          <a:stretch/>
        </p:blipFill>
        <p:spPr>
          <a:xfrm>
            <a:off x="272444" y="2096852"/>
            <a:ext cx="3586876" cy="2380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7321" r="3022" b="6712"/>
          <a:stretch/>
        </p:blipFill>
        <p:spPr>
          <a:xfrm>
            <a:off x="3347864" y="104945"/>
            <a:ext cx="3539116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5" r="37057" b="6751"/>
          <a:stretch/>
        </p:blipFill>
        <p:spPr>
          <a:xfrm>
            <a:off x="302714" y="4497055"/>
            <a:ext cx="3393277" cy="2337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16043" r="13303" b="21795"/>
          <a:stretch/>
        </p:blipFill>
        <p:spPr>
          <a:xfrm>
            <a:off x="5735197" y="4517979"/>
            <a:ext cx="3347864" cy="2295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0533" r="40734"/>
          <a:stretch/>
        </p:blipFill>
        <p:spPr>
          <a:xfrm>
            <a:off x="3650003" y="2704094"/>
            <a:ext cx="2160241" cy="352873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188640"/>
            <a:ext cx="204022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9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6" b="32145"/>
          <a:stretch/>
        </p:blipFill>
        <p:spPr>
          <a:xfrm>
            <a:off x="3851920" y="0"/>
            <a:ext cx="2720372" cy="2664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611560" y="2175148"/>
            <a:ext cx="3169831" cy="4581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" b="31102"/>
          <a:stretch/>
        </p:blipFill>
        <p:spPr>
          <a:xfrm>
            <a:off x="5292080" y="2191952"/>
            <a:ext cx="3559831" cy="4564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10" y="260648"/>
            <a:ext cx="2136669" cy="178415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32656"/>
            <a:ext cx="2487952" cy="14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84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624110"/>
            <a:ext cx="5904656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Участие во Всероссийской олимпиаде школьников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332656"/>
            <a:ext cx="15841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5" y="1844824"/>
          <a:ext cx="7920880" cy="45365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2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426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предметов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школьного этапа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победителей и призеров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муниципального этапа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Колич0ество победителей и призеров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Математика 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168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37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Физика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44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18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14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Химия 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36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34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Биология</a:t>
                      </a:r>
                      <a:r>
                        <a:rPr lang="ru-RU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185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81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14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99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Информатика 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42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7"/>
            <a:ext cx="168018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2160239" cy="2160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6"/>
            <a:ext cx="2088232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8640"/>
            <a:ext cx="2232248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2304256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12976"/>
            <a:ext cx="2088232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33056"/>
            <a:ext cx="2232248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40"/>
            <a:ext cx="1592259" cy="17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2" b="8867"/>
          <a:stretch/>
        </p:blipFill>
        <p:spPr>
          <a:xfrm>
            <a:off x="395536" y="1628800"/>
            <a:ext cx="398792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31" y="1484784"/>
            <a:ext cx="1735317" cy="2461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51" y="79196"/>
            <a:ext cx="2147649" cy="1152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98789"/>
            <a:ext cx="1871765" cy="2646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198789"/>
            <a:ext cx="1789707" cy="2646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78" y="4177312"/>
            <a:ext cx="1871766" cy="2646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47" y="4198789"/>
            <a:ext cx="1871765" cy="264613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188640"/>
            <a:ext cx="2448272" cy="14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1484784"/>
            <a:ext cx="1872208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3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341040"/>
            <a:ext cx="5092736" cy="107173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Исследовательская и проектная деятельность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1571612"/>
            <a:ext cx="2275756" cy="1507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3500438"/>
            <a:ext cx="2286016" cy="1285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2643182"/>
            <a:ext cx="2563859" cy="1442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5143512"/>
            <a:ext cx="2286016" cy="1285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357694"/>
            <a:ext cx="2500330" cy="1446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500306"/>
            <a:ext cx="2500330" cy="14287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4500570"/>
            <a:ext cx="2584996" cy="145406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02033"/>
            <a:ext cx="2160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17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6" y="116632"/>
            <a:ext cx="2151490" cy="151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6800"/>
          <a:stretch/>
        </p:blipFill>
        <p:spPr>
          <a:xfrm>
            <a:off x="659035" y="1783901"/>
            <a:ext cx="2330383" cy="265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5" y="1815197"/>
            <a:ext cx="3757615" cy="2818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 r="9396"/>
          <a:stretch/>
        </p:blipFill>
        <p:spPr>
          <a:xfrm>
            <a:off x="3707904" y="0"/>
            <a:ext cx="2451899" cy="3212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6"/>
          <a:stretch/>
        </p:blipFill>
        <p:spPr>
          <a:xfrm>
            <a:off x="400880" y="4725144"/>
            <a:ext cx="2946984" cy="1949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820256"/>
            <a:ext cx="2448272" cy="28540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94" b="35622"/>
          <a:stretch/>
        </p:blipFill>
        <p:spPr>
          <a:xfrm>
            <a:off x="6017758" y="4261882"/>
            <a:ext cx="3179544" cy="241245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332656"/>
            <a:ext cx="2304256" cy="13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1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9329"/>
            <a:ext cx="3038349" cy="227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19329"/>
            <a:ext cx="2578275" cy="193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0511"/>
            <a:ext cx="1846568" cy="246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88" y="1819329"/>
            <a:ext cx="2860761" cy="218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846136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00" y="4221088"/>
            <a:ext cx="3920864" cy="251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260648"/>
            <a:ext cx="2319933" cy="139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6" y="116632"/>
            <a:ext cx="215149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332656"/>
            <a:ext cx="172819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5943"/>
            <a:ext cx="2353474" cy="122413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285464"/>
              </p:ext>
            </p:extLst>
          </p:nvPr>
        </p:nvGraphicFramePr>
        <p:xfrm>
          <a:off x="755576" y="1628794"/>
          <a:ext cx="7992888" cy="52773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97952">
                  <a:extLst>
                    <a:ext uri="{9D8B030D-6E8A-4147-A177-3AD203B41FA5}">
                      <a16:colId xmlns:a16="http://schemas.microsoft.com/office/drawing/2014/main" val="2495839689"/>
                    </a:ext>
                  </a:extLst>
                </a:gridCol>
                <a:gridCol w="1997952">
                  <a:extLst>
                    <a:ext uri="{9D8B030D-6E8A-4147-A177-3AD203B41FA5}">
                      <a16:colId xmlns:a16="http://schemas.microsoft.com/office/drawing/2014/main" val="243038997"/>
                    </a:ext>
                  </a:extLst>
                </a:gridCol>
                <a:gridCol w="1998492">
                  <a:extLst>
                    <a:ext uri="{9D8B030D-6E8A-4147-A177-3AD203B41FA5}">
                      <a16:colId xmlns:a16="http://schemas.microsoft.com/office/drawing/2014/main" val="3649584729"/>
                    </a:ext>
                  </a:extLst>
                </a:gridCol>
                <a:gridCol w="1998492">
                  <a:extLst>
                    <a:ext uri="{9D8B030D-6E8A-4147-A177-3AD203B41FA5}">
                      <a16:colId xmlns:a16="http://schemas.microsoft.com/office/drawing/2014/main" val="2445465923"/>
                    </a:ext>
                  </a:extLst>
                </a:gridCol>
              </a:tblGrid>
              <a:tr h="535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Предметы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 класс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итогам анкетирования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Оргсхема</a:t>
                      </a:r>
                      <a:r>
                        <a:rPr lang="ru-RU" sz="1200" dirty="0">
                          <a:effectLst/>
                        </a:rPr>
                        <a:t>  ЕГЭ - 2020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885691037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 (базовая)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746309201"/>
                  </a:ext>
                </a:extLst>
              </a:tr>
              <a:tr h="535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 (профильная)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27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3366139289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Русский язык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524852189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929545301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Химия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620655421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Биология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3305551652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Обществознание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4013529702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География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078731051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Информатика  и ИКТ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8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1934246543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Английский язык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-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4287429602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2737167347"/>
                  </a:ext>
                </a:extLst>
              </a:tr>
              <a:tr h="272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Литература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-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509250390"/>
                  </a:ext>
                </a:extLst>
              </a:tr>
              <a:tr h="544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опросе принимали участие 56 человек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Сдают 64 человека + 1 выпускник прошлых лет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44" marR="48144" marT="0" marB="0"/>
                </a:tc>
                <a:extLst>
                  <a:ext uri="{0D108BD9-81ED-4DB2-BD59-A6C34878D82A}">
                    <a16:rowId xmlns:a16="http://schemas.microsoft.com/office/drawing/2014/main" val="87066419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192688" cy="12539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/>
              <a:t>Система образования Кривошеинского района 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dirty="0"/>
          </a:p>
        </p:txBody>
      </p:sp>
      <p:pic>
        <p:nvPicPr>
          <p:cNvPr id="3" name="Рисунок 2" descr="https://im0-tub-ru.yandex.net/i?id=a3ad529835a860efb2bcf00c2117a549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1080120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1700808"/>
            <a:ext cx="838137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715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муниципального образования Кривошеинский район функционирует 10 общеобразовательных учреждений, из которых 4 средних и 6 основных, а также 2 филиала начального общего образования. Число обучающихся на 1 сентября 2019 года составило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1566 человек. Дошкольное образование представлено 3 учреждениями и 14 группами дошкольного образования при 8 общеобразовательных организациях. Всего воспитанников -  667 человек.  Дополнительное образование представлены 3 учреждениями с охватом 1171 человек.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Фотографии\фотки Красный Яр\Фото Красноярская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243" y="3979977"/>
            <a:ext cx="2336038" cy="1440160"/>
          </a:xfrm>
          <a:prstGeom prst="rect">
            <a:avLst/>
          </a:prstGeom>
          <a:noFill/>
        </p:spPr>
      </p:pic>
      <p:pic>
        <p:nvPicPr>
          <p:cNvPr id="6" name="Picture 13" descr="C:\Users\User\Desktop\Приемка_2015\Володинская СОШ\DSCF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743" y="3979977"/>
            <a:ext cx="2171561" cy="1421809"/>
          </a:xfrm>
          <a:prstGeom prst="rect">
            <a:avLst/>
          </a:prstGeom>
          <a:noFill/>
        </p:spPr>
      </p:pic>
      <p:pic>
        <p:nvPicPr>
          <p:cNvPr id="7" name="Picture 9" descr="C:\Users\User\Desktop\ФОТО\Приемка_2014\Новокривошеинская ООШ\SL38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2833" y="5157710"/>
            <a:ext cx="2658420" cy="1552366"/>
          </a:xfrm>
          <a:prstGeom prst="rect">
            <a:avLst/>
          </a:prstGeom>
          <a:noFill/>
        </p:spPr>
      </p:pic>
      <p:pic>
        <p:nvPicPr>
          <p:cNvPr id="8" name="Picture 6" descr="\\Server\обмен\Фотографии\Приемка_2016\DSCN01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04" y="3979977"/>
            <a:ext cx="1781677" cy="13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земский учитель\фото Белый Бугор\школ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7" y="5114122"/>
            <a:ext cx="2115914" cy="158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User\Desktop\Приемка_2014\Кривошеинская СОШ\SL3811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5191692"/>
            <a:ext cx="2160240" cy="1552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1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1589372" cy="102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1357290" y="1357298"/>
          <a:ext cx="7463182" cy="509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7784" y="142852"/>
            <a:ext cx="5920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Охват детей дополнительным образованием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42910" y="1000108"/>
          <a:ext cx="792961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3929066"/>
            <a:ext cx="8501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Реализуемые сертифицированные программы:</a:t>
            </a:r>
          </a:p>
          <a:p>
            <a:pPr algn="ctr"/>
            <a:r>
              <a:rPr lang="ru-RU" b="1" dirty="0" smtClean="0"/>
              <a:t>Кривошеинский агропромышленный техникум: </a:t>
            </a:r>
          </a:p>
          <a:p>
            <a:pPr algn="ctr"/>
            <a:r>
              <a:rPr lang="ru-RU" dirty="0" smtClean="0"/>
              <a:t>«Водитель категории «В»</a:t>
            </a:r>
          </a:p>
          <a:p>
            <a:pPr algn="ctr"/>
            <a:r>
              <a:rPr lang="ru-RU" b="1" dirty="0" smtClean="0"/>
              <a:t>Дом детского творчества: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АРТ-площадка</a:t>
            </a:r>
            <a:r>
              <a:rPr lang="ru-RU" dirty="0" smtClean="0"/>
              <a:t> «Протон» (фотография)</a:t>
            </a:r>
          </a:p>
          <a:p>
            <a:pPr algn="ctr"/>
            <a:r>
              <a:rPr lang="ru-RU" dirty="0" smtClean="0"/>
              <a:t>«Национальные подвижные игры» </a:t>
            </a:r>
          </a:p>
          <a:p>
            <a:pPr algn="ctr"/>
            <a:r>
              <a:rPr lang="ru-RU" dirty="0" smtClean="0"/>
              <a:t>«Берестяное кружево» (резьба по бересте)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Робознайка</a:t>
            </a:r>
            <a:r>
              <a:rPr lang="ru-RU" dirty="0" smtClean="0"/>
              <a:t>» (робототехника для детей от 5 до 7 лет)</a:t>
            </a:r>
          </a:p>
          <a:p>
            <a:pPr algn="ctr"/>
            <a:r>
              <a:rPr lang="ru-RU" b="1" dirty="0" smtClean="0"/>
              <a:t>Детско-юношеская спортивная школа: </a:t>
            </a:r>
          </a:p>
          <a:p>
            <a:pPr algn="ctr"/>
            <a:r>
              <a:rPr lang="ru-RU" dirty="0" smtClean="0"/>
              <a:t>«Лыжные гонки»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168018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71670" y="142852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Распределение сертификатов персонифицированного финансирования на 01.01.2020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92688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Развитие </a:t>
            </a:r>
            <a:br>
              <a:rPr lang="ru-RU" sz="2800" b="1" i="1" dirty="0" smtClean="0"/>
            </a:br>
            <a:r>
              <a:rPr lang="ru-RU" sz="2800" b="1" i="1" dirty="0" smtClean="0"/>
              <a:t>научно-технического </a:t>
            </a:r>
            <a:br>
              <a:rPr lang="ru-RU" sz="2800" b="1" i="1" dirty="0" smtClean="0"/>
            </a:br>
            <a:r>
              <a:rPr lang="ru-RU" sz="2800" b="1" i="1" dirty="0" smtClean="0"/>
              <a:t>творчества</a:t>
            </a:r>
            <a:endParaRPr lang="ru-RU" sz="2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204864"/>
            <a:ext cx="240000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6763" y="2204864"/>
            <a:ext cx="24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6749" y="1547140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001" y="4509120"/>
            <a:ext cx="240000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10" y="4650022"/>
            <a:ext cx="2411759" cy="180881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306913"/>
            <a:ext cx="1728193" cy="124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8" y="5070207"/>
            <a:ext cx="2483768" cy="13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42852"/>
            <a:ext cx="572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Профильные смены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995936" y="535848"/>
            <a:ext cx="4896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базе образовательных организаций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Кривошеинского района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21146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42976" y="728180"/>
            <a:ext cx="285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егиональные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916"/>
              </p:ext>
            </p:extLst>
          </p:nvPr>
        </p:nvGraphicFramePr>
        <p:xfrm>
          <a:off x="3995938" y="1214425"/>
          <a:ext cx="4896542" cy="57531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54278">
                  <a:extLst>
                    <a:ext uri="{9D8B030D-6E8A-4147-A177-3AD203B41FA5}">
                      <a16:colId xmlns:a16="http://schemas.microsoft.com/office/drawing/2014/main" val="3195653260"/>
                    </a:ext>
                  </a:extLst>
                </a:gridCol>
                <a:gridCol w="1954278">
                  <a:extLst>
                    <a:ext uri="{9D8B030D-6E8A-4147-A177-3AD203B41FA5}">
                      <a16:colId xmlns:a16="http://schemas.microsoft.com/office/drawing/2014/main" val="3167185809"/>
                    </a:ext>
                  </a:extLst>
                </a:gridCol>
                <a:gridCol w="987986">
                  <a:extLst>
                    <a:ext uri="{9D8B030D-6E8A-4147-A177-3AD203B41FA5}">
                      <a16:colId xmlns:a16="http://schemas.microsoft.com/office/drawing/2014/main" val="2765762872"/>
                    </a:ext>
                  </a:extLst>
                </a:gridCol>
              </a:tblGrid>
              <a:tr h="26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Наименование смены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</a:rPr>
                        <a:t>Направленность смены (как допобразование)</a:t>
                      </a:r>
                      <a:endParaRPr lang="ru-RU" sz="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Кол-во человек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140720088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биолог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Естественнонаучная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</a:rPr>
                        <a:t>15</a:t>
                      </a:r>
                      <a:endParaRPr lang="ru-RU" sz="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773808269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1143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страж порядка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829027498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Наследники Победы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37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922684651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Знатоки Дороги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effectLst/>
                        </a:rPr>
                        <a:t>16</a:t>
                      </a:r>
                      <a:endParaRPr lang="ru-RU" sz="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852922481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Созвездие талантов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4184132065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Зеленый островок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Естественнонаучная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17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001175114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Робототехника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Техническая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78214966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Экология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Естественнонаучная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14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753034630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Весёлый английский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232158712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Очумелые ручки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16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776804162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1143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Театральные подмостки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495441780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Самбо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Физкультурно-спортивная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230287023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Грация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20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094832108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Дорожная азбука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130401849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художник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675903458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Умелые ручки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Художественная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12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831906236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Спортивная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Физкультурно-спортивная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12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135043063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эколог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Естественнонаучная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127258812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Спортивный клуб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Физкультурно-спортивная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941123777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тимуровец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687065569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Исследователи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423723927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Листопадничек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799579265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Почемучки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617721575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>
                          <a:effectLst/>
                        </a:rPr>
                        <a:t>Светофорчики</a:t>
                      </a:r>
                      <a:endParaRPr lang="ru-RU" sz="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355114099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Царство права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794817533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Эврика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15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124736108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Клуб «Кедр»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1771217319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Юный эколог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err="1">
                          <a:effectLst/>
                        </a:rPr>
                        <a:t>Естетсвеннонаучная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3850717906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Твори добро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Социально-педагогическая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10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908973392"/>
                  </a:ext>
                </a:extLst>
              </a:tr>
              <a:tr h="172940">
                <a:tc>
                  <a:txBody>
                    <a:bodyPr/>
                    <a:lstStyle/>
                    <a:p>
                      <a:pPr marL="270510" indent="-259080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ru-RU" sz="600" b="1" dirty="0">
                          <a:effectLst/>
                        </a:rPr>
                        <a:t> </a:t>
                      </a:r>
                      <a:endParaRPr lang="ru-RU" sz="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 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419</a:t>
                      </a:r>
                      <a:endParaRPr lang="ru-RU" sz="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79" marR="13979" marT="0" marB="0"/>
                </a:tc>
                <a:extLst>
                  <a:ext uri="{0D108BD9-81ED-4DB2-BD59-A6C34878D82A}">
                    <a16:rowId xmlns:a16="http://schemas.microsoft.com/office/drawing/2014/main" val="297897016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630594"/>
              </p:ext>
            </p:extLst>
          </p:nvPr>
        </p:nvGraphicFramePr>
        <p:xfrm>
          <a:off x="827584" y="1268759"/>
          <a:ext cx="3024336" cy="540059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71298">
                  <a:extLst>
                    <a:ext uri="{9D8B030D-6E8A-4147-A177-3AD203B41FA5}">
                      <a16:colId xmlns:a16="http://schemas.microsoft.com/office/drawing/2014/main" val="77838690"/>
                    </a:ext>
                  </a:extLst>
                </a:gridCol>
                <a:gridCol w="899127">
                  <a:extLst>
                    <a:ext uri="{9D8B030D-6E8A-4147-A177-3AD203B41FA5}">
                      <a16:colId xmlns:a16="http://schemas.microsoft.com/office/drawing/2014/main" val="3274685624"/>
                    </a:ext>
                  </a:extLst>
                </a:gridCol>
                <a:gridCol w="653911">
                  <a:extLst>
                    <a:ext uri="{9D8B030D-6E8A-4147-A177-3AD203B41FA5}">
                      <a16:colId xmlns:a16="http://schemas.microsoft.com/office/drawing/2014/main" val="4017838233"/>
                    </a:ext>
                  </a:extLst>
                </a:gridCol>
              </a:tblGrid>
              <a:tr h="74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Наименование смены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Сроки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Количество обучающихся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3562260234"/>
                  </a:ext>
                </a:extLst>
              </a:tr>
              <a:tr h="63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Профильная смена по финансовой грамотности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13.06-19.06.2019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6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1718216725"/>
                  </a:ext>
                </a:extLst>
              </a:tr>
              <a:tr h="548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solidFill>
                            <a:schemeClr val="accent3"/>
                          </a:solidFill>
                          <a:effectLst/>
                        </a:rPr>
                        <a:t>Профильная смена по робототехнике</a:t>
                      </a:r>
                      <a:endParaRPr lang="ru-RU" sz="10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24.06-05.07.2019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3141134449"/>
                  </a:ext>
                </a:extLst>
              </a:tr>
              <a:tr h="74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solidFill>
                            <a:schemeClr val="accent3"/>
                          </a:solidFill>
                          <a:effectLst/>
                        </a:rPr>
                        <a:t>Профильная физико-математическая смена</a:t>
                      </a:r>
                      <a:endParaRPr lang="ru-RU" sz="10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24.06-05.07.2019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1363852397"/>
                  </a:ext>
                </a:extLst>
              </a:tr>
              <a:tr h="411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solidFill>
                            <a:schemeClr val="accent3"/>
                          </a:solidFill>
                          <a:effectLst/>
                        </a:rPr>
                        <a:t>Смена-интенсив (IT-профиль)</a:t>
                      </a:r>
                      <a:endParaRPr lang="ru-RU" sz="10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16.08-22.08.2019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279945460"/>
                  </a:ext>
                </a:extLst>
              </a:tr>
              <a:tr h="63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solidFill>
                            <a:schemeClr val="accent3"/>
                          </a:solidFill>
                          <a:effectLst/>
                        </a:rPr>
                        <a:t>Профильная смена «Шахматный мир»</a:t>
                      </a:r>
                      <a:endParaRPr lang="ru-RU" sz="10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20.08-29.08.2019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1270926269"/>
                  </a:ext>
                </a:extLst>
              </a:tr>
              <a:tr h="586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solidFill>
                            <a:schemeClr val="accent3"/>
                          </a:solidFill>
                          <a:effectLst/>
                        </a:rPr>
                        <a:t>Профильная смена «Большие вызовы»</a:t>
                      </a:r>
                      <a:endParaRPr lang="ru-RU" sz="10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20.09-26.09.2019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2883228551"/>
                  </a:ext>
                </a:extLst>
              </a:tr>
              <a:tr h="1099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 err="1">
                          <a:solidFill>
                            <a:schemeClr val="accent3"/>
                          </a:solidFill>
                          <a:effectLst/>
                        </a:rPr>
                        <a:t>Смена-интенсив</a:t>
                      </a: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 (математика, физика, химия, биология, информатика)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11.10-17.10.2019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accent3"/>
                          </a:solidFill>
                          <a:effectLst/>
                        </a:rPr>
                        <a:t>5</a:t>
                      </a:r>
                      <a:endParaRPr lang="ru-RU" sz="10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53" marR="45953" marT="6382" marB="0"/>
                </a:tc>
                <a:extLst>
                  <a:ext uri="{0D108BD9-81ED-4DB2-BD59-A6C34878D82A}">
                    <a16:rowId xmlns:a16="http://schemas.microsoft.com/office/drawing/2014/main" val="2361201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5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1920212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2635"/>
            <a:ext cx="2310370" cy="1368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3940" r="18347"/>
          <a:stretch/>
        </p:blipFill>
        <p:spPr>
          <a:xfrm>
            <a:off x="5863698" y="1520787"/>
            <a:ext cx="3073605" cy="2995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2931" r="24328"/>
          <a:stretch/>
        </p:blipFill>
        <p:spPr>
          <a:xfrm>
            <a:off x="611560" y="1430297"/>
            <a:ext cx="2805254" cy="2762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17157" r="17893"/>
          <a:stretch/>
        </p:blipFill>
        <p:spPr>
          <a:xfrm>
            <a:off x="3519950" y="405867"/>
            <a:ext cx="2778019" cy="2405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1" y="4277598"/>
            <a:ext cx="3456384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82" y="4657403"/>
            <a:ext cx="2949977" cy="2212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3604" b="29054"/>
          <a:stretch/>
        </p:blipFill>
        <p:spPr>
          <a:xfrm>
            <a:off x="3401642" y="3777278"/>
            <a:ext cx="2886434" cy="30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142852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Открытый молодежный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университет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986" name="Picture 2" descr="http://kriv-ddt.edu.tomsk.ru/wp-content/uploads/2018/10/DSC08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571744"/>
            <a:ext cx="1172795" cy="1714512"/>
          </a:xfrm>
          <a:prstGeom prst="rect">
            <a:avLst/>
          </a:prstGeom>
          <a:noFill/>
        </p:spPr>
      </p:pic>
      <p:pic>
        <p:nvPicPr>
          <p:cNvPr id="41988" name="Picture 4" descr="http://kriv-ddt.edu.tomsk.ru/wp-content/uploads/2018/10/DSC08214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714884"/>
            <a:ext cx="1643074" cy="1643074"/>
          </a:xfrm>
          <a:prstGeom prst="rect">
            <a:avLst/>
          </a:prstGeom>
          <a:noFill/>
        </p:spPr>
      </p:pic>
      <p:pic>
        <p:nvPicPr>
          <p:cNvPr id="6146" name="Picture 2" descr="https://yt3.ggpht.com/a/AGF-l7-gxpCwP_QmnIxtKcmV9bsk3jbvxdx7jBDLLg=s900-c-k-c0xffffffff-no-rj-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88640"/>
            <a:ext cx="1296024" cy="1296024"/>
          </a:xfrm>
          <a:prstGeom prst="rect">
            <a:avLst/>
          </a:prstGeom>
          <a:noFill/>
        </p:spPr>
      </p:pic>
      <p:pic>
        <p:nvPicPr>
          <p:cNvPr id="6148" name="Picture 4" descr="https://s3cdn.joomag.com/res_mag/0/507/507325/1110122/thumbs/27452005.jpg?15580992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000240"/>
            <a:ext cx="1151968" cy="1714512"/>
          </a:xfrm>
          <a:prstGeom prst="rect">
            <a:avLst/>
          </a:prstGeom>
          <a:noFill/>
        </p:spPr>
      </p:pic>
      <p:pic>
        <p:nvPicPr>
          <p:cNvPr id="6150" name="Picture 6" descr="https://s3cdn.joomag.com/res_mag/0/507/507325/1110105/thumbs/27451635.jpg?15580992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5" y="1285860"/>
            <a:ext cx="1151968" cy="1714512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1571612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3786190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0"/>
            <a:ext cx="2101260" cy="12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4000504"/>
            <a:ext cx="2000264" cy="112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357818" y="2214554"/>
            <a:ext cx="364333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4 программы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(«Необычное в обычном»,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«Другой взгляд – другой мир»,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«Технологии творческого мышления в проектах и графике», «Профнавигация. Профессии настоящего и будущего»)</a:t>
            </a:r>
          </a:p>
          <a:p>
            <a:pPr algn="ctr"/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3 образовательные организации</a:t>
            </a:r>
          </a:p>
          <a:p>
            <a:pPr algn="ctr"/>
            <a:endParaRPr lang="ru-RU" sz="20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196 обучающихся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2037205" cy="122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lh3.googleusercontent.com/rv77ShoBInjkh0D4nQOATCy3hwGtvT8KAy_ow1NeAg4XEou5YF1cvnVUu2UvO-rncVfRqt24xnEgKc61SVa7UKBqZb7w8ULCBjPWftIhBtLO7ZhyTSkJdi83nRI20SngQCd9AAvlywJkuzGOnhKvj4qaBGNM3LRNwsuMaR9RIJO5ARpR0bSi7c3gXKccGpaH4EhUAYD6Lgt7Zq2AF09D_mJvVOoEPhQKXo-2eUyRzrPTuWm56e4avPCYHRYP6bTrUx6FZVCYLZPUB2KprUBQrgLYWNo_Dpll0cgMedeAw5w5FZoWh8OKX1fjRLZcG7EccAiELFdTUiGS1ySBxF_F7sIRfCHUp-7oR6CoMl-e_csT6ovoA-re1WlEkA5TG1PD4VxDydZwKDiqBT1tYm7esUr2yfRoQPy9YvHimK1tGS3Tdhhsc87E0jG19MrHmmSfr-NX2TzYiu8lJ39s8eeGQjfqWefnGxQ3MTHeTHTpWoxA13M_zJABvVZyN1CtbcXDj-3Cu2gsqaOuFdeJK5TaJS0-rM3ih0vX2b8KFrYtbQDp2mMnnZfjHjT_QlwZCr5_ZlP9EKaPwqRh-Aa9iMq-dfz9n6JBd9jEv4zneFeMPHxbG0rHZMQimN4kspwwP8Z1zDW8K48jjwNbkvDjGMiZF1AF_AZ8mjwPIeFIomELt0B8NZslUr7m58E=w1280-h720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072074"/>
            <a:ext cx="2921022" cy="1643074"/>
          </a:xfrm>
          <a:prstGeom prst="rect">
            <a:avLst/>
          </a:prstGeom>
          <a:noFill/>
        </p:spPr>
      </p:pic>
      <p:pic>
        <p:nvPicPr>
          <p:cNvPr id="6148" name="Picture 4" descr="https://lh3.googleusercontent.com/2WmRCinTcDAZ6vGnKM1MuSuFGR1QTR1Dbubpkmc0lf2iHujx0Nmmh4i8Jk_mmuXZmUYXX1-axXU2WYMfz4y9VMJjtlpNUPTLwePoitvgU25v7RAWM0LY37GHSS3uIgtaHn910Hx9wKcVyPf9eMytWMHNR0-htjfQHYAhUgnnEe3q7D7H0jluWlXACpV4p1wsPoje1vWAc5o27dBHZXu-1cSO__f5PUB320UHd2msLJAEUuftt11ZoaMGDb-ELbUjcIS-XkwzFvxsJGjuEMtQX-AMS8jaJXVNmSHb8ROfHJLOTRugh2nelKiN_uso7AoALHnIWnHXASeWFuKQjngPELyVZs4lDz2143_j67PijwrzBHk0Ixkc1D0OMA__bSWdg9oDS8C3SyvsEJRsdyMOGOOPf3_cgBAOdSxV1B_ZmlCYFX9UPxR8Je5QM8k08-pW_KzBbIuZ9_Al8EVjdUWRxbbFwgG0afdVQXhGvGzR-KvbvYOcS-wQKpXaI6n4VQHe1oBPhjl9xwaljpvHFw2gNXqkdDke5iuc9AOvOptIElCWvq54GzEJjvGTm7P5GhTlh78EA-sbgCcOT7_gBA4IbN5y8wxrYA9j83QQtZ7SQL_wmKhNyPD6qRpgpt1xi5Eg5vCAtbQVqNxQcFG6_W4zJVlHGlzwCNrfA7hgVgdnU77tgRZR6YwGRls=w666-h888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357562"/>
            <a:ext cx="1571636" cy="2095515"/>
          </a:xfrm>
          <a:prstGeom prst="rect">
            <a:avLst/>
          </a:prstGeom>
          <a:noFill/>
        </p:spPr>
      </p:pic>
      <p:pic>
        <p:nvPicPr>
          <p:cNvPr id="6150" name="Picture 6" descr="https://sun9-6.userapi.com/c854416/v854416481/167d18/i0qs8dBmEh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857364"/>
            <a:ext cx="4610092" cy="1160156"/>
          </a:xfrm>
          <a:prstGeom prst="rect">
            <a:avLst/>
          </a:prstGeom>
          <a:noFill/>
        </p:spPr>
      </p:pic>
      <p:pic>
        <p:nvPicPr>
          <p:cNvPr id="6152" name="Picture 8" descr="http://kriv-krschool.edu.tomsk.ru/wp-content/uploads/2016/11/yunyj-inzhe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286256"/>
            <a:ext cx="2570711" cy="1800000"/>
          </a:xfrm>
          <a:prstGeom prst="rect">
            <a:avLst/>
          </a:prstGeom>
          <a:noFill/>
        </p:spPr>
      </p:pic>
      <p:pic>
        <p:nvPicPr>
          <p:cNvPr id="4" name="Picture 2" descr="http://kriv-krschool.edu.tomsk.ru/wp-content/uploads/2017/12/ONPKSH-WA0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214686"/>
            <a:ext cx="2427516" cy="1714511"/>
          </a:xfrm>
          <a:prstGeom prst="rect">
            <a:avLst/>
          </a:prstGeom>
          <a:noFill/>
        </p:spPr>
      </p:pic>
      <p:pic>
        <p:nvPicPr>
          <p:cNvPr id="5" name="Picture 4" descr="http://www.depms.ru/Images/6edcddf6-f50d-4e95-ba0a-77ac091eba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1857364"/>
            <a:ext cx="2400000" cy="180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624110"/>
            <a:ext cx="5868144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Взаимодействие с ВУЗами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5976664" cy="144016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День департамента науки и высшего образования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1892783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664296" cy="15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64" y="4797152"/>
            <a:ext cx="288032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i.mycdn.me/i?r=AyH4iRPQ2q0otWIFepML2LxR0s3ZYcXmZneOaOWgUNFn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96952"/>
            <a:ext cx="276181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0768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девяти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Томской области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проводят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мастер-классы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консультации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выпускников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Кривошеинского района по вопросам поступления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3074707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25144"/>
            <a:ext cx="1883568" cy="188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1921397" cy="19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43953"/>
            <a:ext cx="3240360" cy="2430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48023" cy="162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0"/>
          <a:stretch/>
        </p:blipFill>
        <p:spPr>
          <a:xfrm>
            <a:off x="251520" y="4365104"/>
            <a:ext cx="3240360" cy="2160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46" y="97399"/>
            <a:ext cx="2659224" cy="3545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05064"/>
            <a:ext cx="3592307" cy="2694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r="8230"/>
          <a:stretch/>
        </p:blipFill>
        <p:spPr>
          <a:xfrm>
            <a:off x="6301850" y="1743953"/>
            <a:ext cx="2697871" cy="203724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88641"/>
            <a:ext cx="2160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8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14290"/>
            <a:ext cx="5328592" cy="107669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Профессии настоящего и будущего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1817297" cy="109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https://lh3.googleusercontent.com/NR6C7tJOKMY0Q2Q-jDSpBTW9QYgXkDRVUPt8UObLDdq73f28VqZOXm3zGP4HCiT6LVhsBkDNH9Hn-M8JttJ-02LHQs8E5mbWwf44QolPh5fcGL5NTgLsq5YxKgalSsYj2eem4HQhXj3RTWNtfKiu9rVQJVTMNaNRLs0046mEyXzFgnbj_Gl8HPYKx1dQcciQfJO-yIYPc0e7Kjc0LU8MoplPmXvGewzBzfEK-C_83OyMA1Uz6jkiko7kcAkpkOg0xjke8yExcoQlC6ZF2VMFV0x6WIHXIPY434zEvtifXTxNthuUoJ7AH2cJjVpSpLT4PL7-x1Bp4F2mqNz7gKUuuO8bY3PCrM8_-D1KXAGGYbddKLub5xMo-fcZMD099xsRMLKS5aecfJl63V88sLoyHm3K0SQ3h2pnNQ8tB0cuPth6c5EnkAA_WmZ5N69kdV5gV6O0Tpp6h2KDwR92Nrssr1XACxWt5GckCmRTX-KPVPSXibf4w7j3HI8dEEQYqtTIHDigp-gNAx9JMinl011LSjol5MiUHu3Y5_nLdGNZmY-Sd_RYFkY4YETrA_B-L942BVgI_VZMqXBR4tPyLWO6xm1FMiZYTZOSUZTgLhL2tnTlx8OHpbSs9IGo_MS5zjnpl3CFpKSMd7NYhrWFQlRDvg87QocLjit6iGAJgCl5E7Drup-aTpX23B66W2kKCwP9aelwkzemGlg69UyKlTt1QRuqGn_-TU_bM_VTULw9u47eOAeG=w1280-h720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72074"/>
            <a:ext cx="2714644" cy="1526987"/>
          </a:xfrm>
          <a:prstGeom prst="rect">
            <a:avLst/>
          </a:prstGeom>
          <a:noFill/>
        </p:spPr>
      </p:pic>
      <p:pic>
        <p:nvPicPr>
          <p:cNvPr id="50180" name="Picture 4" descr="https://lh3.googleusercontent.com/yIK33SMG87mtfzTlpBjZSKsq3kQY5w-MmGchhAN-8xjpJ0Roe_iODPGVoONqA0eBZffsg62qe9fKeJl5A7bw_EW21XoRK2oT5G2HxroR1mweru8DwSOt3wN4VJoSvEhMMJ7tgC3Jt5WJOt4JGVzlJKVvgeiqFhPA0LsQR6NayzJCRQvzQ8Hub58Xswh2Mxj6vKYi0XrW8jfin8sjv9r0NNH8N3xYK_dfYDEz8za4hpnkCEjmgHMhFs85CDw6IyyTm5nBXHKdcyo9BlbBVIedLIBxq-0fPWYIIKorzyd6kBesrai7TqOyak0jq7K6FhXGHr057LVYUkEWs6Fkp96a7jhqnej8L1b6orRX3pPl1VRvTBZB1z-jKeOsW5P7Q3SCfU1oM9BYLyesb7pl76kQnflxUg2wQHteRValWRpVxkhC-XSvfyNTtxpI28f_eBb0B_8FMr0BVW1-OC3Zgn23zvqC1DSYQt8gmGB8YHbR8MEIEGas_eUb3v-ma4f9DlNE8Waadqdpv05MvuzO9mZqh0hswbjiVAfenSmL1xW4QgwCXrVFmTt4wbGQSQKyPgynrmafGs2QDfexLEJu5dHTgi-lMY5qyEEPkT2Uz0mxgGz_LiFnQ5VbRGyKKv2lIBPKdYbWDgz9ASD18Bq1HqTD67ZLlcMF-FskRyRdU7NlbHg-YDzcO_vUfzavpnXExorCNLYN-5v_IIQ1WkDEePxh7V59dM0wvBjhvwJJPOR3lztPE_7F=w500-h888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143380"/>
            <a:ext cx="1299265" cy="2307496"/>
          </a:xfrm>
          <a:prstGeom prst="rect">
            <a:avLst/>
          </a:prstGeom>
          <a:noFill/>
        </p:spPr>
      </p:pic>
      <p:pic>
        <p:nvPicPr>
          <p:cNvPr id="50182" name="Picture 6" descr="https://lh3.googleusercontent.com/En8PBY0HGUj3R6U6-0uWL6HpEOX4_Y3odQjZE5Sc9atQI1c2-fHjHmqfCl3swwKf62d4iqDHSIX7esP7ym4P7D5DxUVTMdDBfpciJkkLCFnwn_Sh3rg1hCaVrNl9myuSJYHeYF_MjAyW2htc36INXuBt4YGGEt8-ZbdDi3SlismfEyth4hI10s2FJIz2izMMG8jOf1TmNkPxjPsElgdf2Oc43775G7ojGH4c2jA9Ah4oUD0xZIlkCJiMoqb1g7Th8HuqnpUQwA9k_7LhaymIqiQlIlrVIqAL-bCP7WpEgSfjaOXJJ9e0f7NmhdPHVBhfG7xhbJsfOCC8sEq1Efcxk-cctGhbpC3x6giEh24Mlv4HAoWQg7tmwSuJWq9cWhjFCBiVc-Xrv3YQWn-6wfRmWt5up5UTLokS9o7EmyQkyOMrw70bkN_n3B02FKuzBeAFpq82YKjRp425VIhBbaC3GHj2qPeyPFAhLC4uUTsdUx2tHudtMcH7imeWinlHVwkbdjs_st78xAx7Db-lMYMP7yW3FOVFlm-LSYo7GgPr99_z0vpb4J3eGzkUnGueVWod3A5DZL6CLHvqNLORl8HFkmZg8Odqq60MvqRwNTEFV2DucQR1IuyU442GBJpayrlhcbtbYUQlZb9Z9883zHfWQIdT291TSpR5ccbXNQDsGCPrukSj-8c4_TU_5ZEvfs9REVGwQV2d_HDICI_I-a3-VYi6p0XB-8XD8TFjlt_kozLAUkVi=w1280-h720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357298"/>
            <a:ext cx="2667019" cy="1500198"/>
          </a:xfrm>
          <a:prstGeom prst="rect">
            <a:avLst/>
          </a:prstGeom>
          <a:noFill/>
        </p:spPr>
      </p:pic>
      <p:pic>
        <p:nvPicPr>
          <p:cNvPr id="50184" name="Picture 8" descr="https://lh3.googleusercontent.com/QLVRw3yn16N7PXY80ZTjJWdOE42aHA_R4oA2_zxP59FFvdOvHLinYXXg6bCuYAyv25-h3xXWJesYrwWh0qDacAxxwHVlQqbhBa_2f-H_shNqA8CTCYfELdh8f2O9dNT1LHbXnr_hvMkBgySoJjrWHaHjZ9XtsykzNq_ry5NSUxf208Ccpy9anq-skKC3hNBtMD0HFsxfiTZmeHakcpJDvU7_JH-QkqswyY5m4iViIt8pxsN-jEEfp1TUnWvmT0W6jut4hOTJ4Kudqksv_V0DBuYHpBPmpF2hSHw_RpA_XzF5rKmqC0cy_LnGaUunDS94hkTcikGnob9OOCJasKEt0XkupVkfk6bA2wN-gkR4FArKc-lBBHyd_xvBTCXt3s5js0ISOmMYnuclmwHbVbW3Z6Aoqn7XPvgJY0EM-cbcKpL_Krk9usmNA-ZbFlBCY9p5GO_SoDElVCsNa6po3hfcqdpv0GxCc5-donW0f-sIN5dVIOyJsndM5GQVQDTsSFrTehBriBtwHbL-MdPrX8NljAozep-cUxpgoupCxU8tWyBr8ejJrIxIjD4AGzsqgb826N4b7LBLYl00fwA-21TWjq5CYCVMqGvfkfkSofKIrYjXPwgst4F8SFWasJjFHfUGI0eRaIhNpCktg1qY7xKy5ycdeb8q3lR5a0mhbKMJv8gKbNaNFrQHCeqysrUuZIrWsdIVYlbwc_1nyydyvmzW-pQy_Ud3PVzLuiBW-d8VHwWbokBl=w1280-h720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214686"/>
            <a:ext cx="2667018" cy="1500198"/>
          </a:xfrm>
          <a:prstGeom prst="rect">
            <a:avLst/>
          </a:prstGeom>
          <a:noFill/>
        </p:spPr>
      </p:pic>
      <p:pic>
        <p:nvPicPr>
          <p:cNvPr id="50186" name="Picture 10" descr="https://lh3.googleusercontent.com/Za60AwbqJLLvNQNi4dYLdPmM0m9sRZrlML1UTE6WrPucLJZiSwjUTX0Norcv48k2Zu1634mqRjx4udpoYeg19jhvN1qQdcMUFsVPP7C4kANOqv_uMkz_FJM3upfnChf9-lu5D466MPAhlYerTQCOHpVW5nGiEgrxZni5H-V32L0BAaOW-JB9_tnJpLCo3mfOocrTcFPhlYvXmQmK5EeeU7JTmok47Dx-tSyfDi1EaPYJumjrNfeBcf7j6zmySdr_JOeH_KCBn6jezvyNRYEVVXmXxs52bXwOUV19TDzj_VzNeX9McDXH2Bbu1RCmX2i6ydge6OMhlfZv23cUHVzj9BN5TAO8eDfvZ7i-_1JhSnScR0D2VbV3Un9f9MA77LAL10uaCy0LoPtZSyF04m3cX72z3_6sDEyWLmz47-Iy0-fPI0rrwQbn9yiVdS95fOo82XijalaFaWfBl02DtKeasCW0sEPwbtgysq_ShryCeIX_CBLPNT3al3e4--lonbnQrisi6uOQknZ1c-0lOmsN-NmJCN8Q9YgAMNRu9UJdpPjBw4lQ30Afv3hVC7ybDomlrBZu38MJt3ZJ_On7x1KQ2FB2D2tPJ37bQz7gFwg2pKkAigtwTCYebW6Y3x939pTqS7M7eTwd3ZXSfQS-rHmb0YL-blZBZJbrL__VZv68pcwpwvb5Gq-uqojvfXfwudQ7g7ef1BJSVRd3WMX3U65BRkuGWlNi5q7gc9y-5IumrMedAlRb=w1280-h720-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357297"/>
            <a:ext cx="2714644" cy="1526987"/>
          </a:xfrm>
          <a:prstGeom prst="rect">
            <a:avLst/>
          </a:prstGeom>
          <a:noFill/>
        </p:spPr>
      </p:pic>
      <p:pic>
        <p:nvPicPr>
          <p:cNvPr id="50188" name="Picture 12" descr="https://lh3.googleusercontent.com/i-5cvSv3bcd1vpuiRTDUlb6Zf78OiPrCzSjaQ3rQrDS3QTn1N_HeAh7pOn1mZnyZdGMfJup2aEqIXiawVOqkJaLzI9-QpHu7IUjG4unJIhsBr6w0pofOy78f3sl711hJERAWalY9VH1qB-WKFymFuQN1acFZ1W5JWbqJGGCVorxYEIFfhZZOhNblLj4AtknDq3vPjmQpeumEW178X3K6oF7j0nVl7zN12qlTlN_eYAKzsx7f9a410EdpCqiJNxlATfeG0nq9dzKEEwd1Zdx7UByaA_7ESbipYWneil1Y6D0KWMKkYS1AzrARrjSWqX7K8PbUYmzvtNWqsVoSJSfnsLJPcBUCb4SczFkbHjlDG1yLPIidtZde5mZ35WAyt4MfXTTUn7115kJtGsBTByVA1qB-0skriwUvVLgiTxMlnTEKulo0oF7E12Ss8kAj8cYEbB6s6h_sHM1kP93gdROnBeo5_K2H0aPURSdeiCC-FJAUwaS2P-PCevOIK-F5vBNg0eisYfN0-hjAUxdDfBC9SCmgl4qOVFZfCvzJZWWUFyozFMDaN4sklPFFlpiOsu_mkz2N9Cqbj6gLZmaRLr9AQnUSBUGlqX6NRSVPPENZun94u3N10xLcKh9AuTQGPAGFxBiSUzPgJxWiv7XWyW8m0kURlZIOPEDF3XL10nNK0lOxWwVWHvsliuNYJjL5BGUAMDs7eNXFvODRqPsZ4pB25y3UmVC0sFD5PdEZWV2ySeNOJNp8=w1280-h720-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3187897"/>
            <a:ext cx="2714644" cy="1526987"/>
          </a:xfrm>
          <a:prstGeom prst="rect">
            <a:avLst/>
          </a:prstGeom>
          <a:noFill/>
        </p:spPr>
      </p:pic>
      <p:pic>
        <p:nvPicPr>
          <p:cNvPr id="50190" name="Picture 14" descr="https://lh3.googleusercontent.com/cM1p6f2b0NGayBKZkmFYt0JGrZUWL8PMTx8c2_DeCTNwTuoX_cdAtl1vC8Ip-NmYLDgtXdUGio_gJ0HW5ZYHs3H2Q2Gqj25FfkT-wP1jLHaPLUVSh_4p9vg1S-r1XtOGOUJrmti6oA51Ms93dBKGoceiqIYRPVv3t0dul-WLKe8f8fGc1rGZL8gfQYxzasvN-n397PFTPnMQSxTu5VFFHHI_sQD02qGsq2oZLArNV2WewVUgH6NCBGqefynlDgOeCUQqjItAbYax3zoVLyOpgySPiNXDzi9cxLGekPAwP085Q6BTkSN47DPzjS6ql5MJA-gtoHZ0My8j1ap1KnGGNnT4Qj3V5GbNnasf9kaaLPhNOMRlJkjTT34W0RQ3u_MFhlQQZ0Z2TJ05vere92uiAG1lZ9rhVNxBZoWfj65WH7mlGP3GvaOAiaJU-8ZNr1hZ66xc1f41pQgcsaddKpo_2QdWdgu9OMNDD5lFW-xCGIu08xvV3sLRt29nkYAhh6X0PWYA8QMkOsOjsivlrKwy_sc8Ee33aB81kznxQww3W1uPPfmo1c32bbPtQW7cN4HaXuxI9o5oEdzhm9wJRD6kY6kMuiacl7-_zK6dvElTHgWz-olu86gONZTuMESQfv8_2BisUuWyXjvAo9Uk_SX6GQxHaYbhqKWfMgKfMmeYS3Va4xuAZ2ac8zfWWIXMK-Aw2Rjs5LG-bBv7E6aKOmZGfI6UEBP6BTIGF6gVGx02lDbDc3Ai=w1280-h720-n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5072074"/>
            <a:ext cx="2705818" cy="1522023"/>
          </a:xfrm>
          <a:prstGeom prst="rect">
            <a:avLst/>
          </a:prstGeom>
          <a:noFill/>
        </p:spPr>
      </p:pic>
      <p:pic>
        <p:nvPicPr>
          <p:cNvPr id="50192" name="Picture 16" descr="https://lh3.googleusercontent.com/tNvtbrU_vHHFEjcFzp3Bv7AF-sm0PfNFbClGw6sf4_W9nxmR84vFDZ4eSTtw1DqElaP29re6ESwHnv6e7uuf3JoRHZo9BOQmhAEl2SDbRBRguXv4FynRix63LG584gKi3cONiWbuLkdYx6MCKiHoknnxc9JdYuHz2BX5-pom8tGIBDFOAA7gXPGieu6u8R-a-tdpokkco-yUdB5P0N0iBqICXCW2lWEyBuAWF4yBUzkjdm0WQuwZ-dN6mJuDUB2JAL0EKPddIPBbGNJzk4YPQLzr-wkBIOLxVshDB77lpHwRqdKgidV_KcwZJsegHsuBj1B7b_r4r7sBzDiqYiK96HpzVrIL8h2tCb7nIG798v2m-ZrmqamJ6LYblHKyuiSOHeJn2oWkN5Vdnbs4FsFi1-1nulmQidJvroyKcGkPqClbSv29wmEC79Jm6siRUr4CMQUP2cG2JU1pbxyqmrkHTxu2J34FWlkPN9Aj7GkD2BCZhlOF85faStuCzT7AV-hYkYKLCJPetHggYfharHhQYMk0Ft1teWjp-fuRuHl0_iAmeuSLh-qIAECn7ASnpKHFWBvfhFbZrJN0DtQ1gIrdr-zyG2dXiiyGnFtUHzkRq4zXyW7fa9zlCIKYF8mh8Fy6zFu4BTr5QtHsbNKNy6kQ9jVALImcfm5Foq7e9tKHka-YneCgU1G_-XFm_73u7xCRwpsoOglJ3qonoizr5-iOYWtk1az46JDa156AToMvVqbamIzi=w500-h888-n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9058" y="1571612"/>
            <a:ext cx="1299266" cy="230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1870216"/>
            <a:ext cx="7272808" cy="472713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«Национальный  проект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государственной стратегии к педагогическим практикам»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2304256" cy="13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56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1845184" cy="110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32365" y="1628800"/>
            <a:ext cx="79440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год.  Обеспечение интернет соединения со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скоростью соединения не менее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50Мб/с):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общего образования МБОУ «Кривошеинская СОШ имени Героя Советского Союза Ф.М. Зинченко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«Володинская средняя общеобразовательная школа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«Петровская общеобразовательная школа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«Никольская общеобразовательная школа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86" y="74750"/>
            <a:ext cx="1586102" cy="141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20537"/>
              </p:ext>
            </p:extLst>
          </p:nvPr>
        </p:nvGraphicFramePr>
        <p:xfrm>
          <a:off x="1835696" y="3144613"/>
          <a:ext cx="6009640" cy="2734056"/>
        </p:xfrm>
        <a:graphic>
          <a:graphicData uri="http://schemas.openxmlformats.org/drawingml/2006/table">
            <a:tbl>
              <a:tblPr firstRow="1" firstCol="1" bandRow="1"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 год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Внедрение целевой  модели цифровой образовательной среды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Курсы повышения квалификации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Обновление информационного наполнения и функциональных возможностей сайтов ОО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МБОУ «Белобугорская ООШ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2.МБОУ «Иштанская ООШ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МКОУ «Петровская ООШ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 педагог (в том числе руководители ОО) 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1.МКОУ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«Петровская ООШ» -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2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чел.;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«Иштанская ООШ» -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чел.,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3.МБОУ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«Белобугорская ООШ» - 6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1.МБОУ «Кривошеинская СОШ им. Героя Советского Союза Ф.М. Зинченко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2.МБОУ «Володинская СОШ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3.МБОУ «Белобугорская ООШ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4.МБОУ «Иштанская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ООШ»;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5.МКОУ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«Петровская ООШ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624110"/>
            <a:ext cx="5184576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Цифровая образовательная среда 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Documents and Settings\user\Рабочий стол\ОМУ территория интеллекта\143881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824" y="1772816"/>
            <a:ext cx="1512168" cy="1103883"/>
          </a:xfrm>
          <a:prstGeom prst="rect">
            <a:avLst/>
          </a:prstGeom>
          <a:noFill/>
        </p:spPr>
      </p:pic>
      <p:pic>
        <p:nvPicPr>
          <p:cNvPr id="7179" name="Picture 11" descr="C:\Documents and Settings\user\Рабочий стол\ОМУ территория интеллекта\325705_84929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3212976"/>
            <a:ext cx="1656450" cy="1872207"/>
          </a:xfrm>
          <a:prstGeom prst="rect">
            <a:avLst/>
          </a:prstGeom>
          <a:noFill/>
        </p:spPr>
      </p:pic>
      <p:pic>
        <p:nvPicPr>
          <p:cNvPr id="7182" name="Picture 14" descr="C:\Documents and Settings\user\Рабочий стол\ОМУ территория интеллекта\загруженное (1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00" y="2996952"/>
            <a:ext cx="1522558" cy="1224136"/>
          </a:xfrm>
          <a:prstGeom prst="rect">
            <a:avLst/>
          </a:prstGeom>
          <a:noFill/>
        </p:spPr>
      </p:pic>
      <p:pic>
        <p:nvPicPr>
          <p:cNvPr id="7183" name="Picture 15" descr="C:\Documents and Settings\user\Рабочий стол\ОМУ территория интеллекта\67101354_442149376391377_6592662586181550212_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59832" y="5085184"/>
            <a:ext cx="1944216" cy="1418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5229200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Программа дополнительного образования «Технологии творческого мышления в проектах и графике»</a:t>
            </a:r>
          </a:p>
          <a:p>
            <a:r>
              <a:rPr lang="ru-RU" sz="1200" b="1" dirty="0" smtClean="0">
                <a:solidFill>
                  <a:schemeClr val="accent2"/>
                </a:solidFill>
              </a:rPr>
              <a:t>15 человек</a:t>
            </a:r>
            <a:endParaRPr lang="ru-RU" sz="1200" b="1" dirty="0">
              <a:solidFill>
                <a:schemeClr val="accent2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067944" y="436510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трелка вправо 37"/>
          <p:cNvSpPr/>
          <p:nvPr/>
        </p:nvSpPr>
        <p:spPr>
          <a:xfrm rot="1397933">
            <a:off x="4673049" y="2098640"/>
            <a:ext cx="1716572" cy="1567298"/>
          </a:xfrm>
          <a:prstGeom prst="rightArrow">
            <a:avLst>
              <a:gd name="adj1" fmla="val 70372"/>
              <a:gd name="adj2" fmla="val 533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 уровне начального общего образования</a:t>
            </a:r>
            <a:endParaRPr lang="ru-RU" sz="1200" dirty="0"/>
          </a:p>
        </p:txBody>
      </p:sp>
      <p:sp>
        <p:nvSpPr>
          <p:cNvPr id="40" name="Стрелка вниз 39"/>
          <p:cNvSpPr/>
          <p:nvPr/>
        </p:nvSpPr>
        <p:spPr>
          <a:xfrm>
            <a:off x="3059832" y="3212976"/>
            <a:ext cx="1728192" cy="1800200"/>
          </a:xfrm>
          <a:prstGeom prst="downArrow">
            <a:avLst>
              <a:gd name="adj1" fmla="val 62384"/>
              <a:gd name="adj2" fmla="val 493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r>
              <a:rPr lang="ru-RU" sz="1400" dirty="0" err="1" smtClean="0"/>
              <a:t>Профориентационный</a:t>
            </a:r>
            <a:r>
              <a:rPr lang="ru-RU" sz="1400" dirty="0" smtClean="0"/>
              <a:t> курс; </a:t>
            </a:r>
          </a:p>
          <a:p>
            <a:pPr algn="ctr"/>
            <a:r>
              <a:rPr lang="ru-RU" sz="1400" dirty="0" smtClean="0"/>
              <a:t>8-й класс</a:t>
            </a:r>
          </a:p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17 человек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41" name="Стрелка влево 40"/>
          <p:cNvSpPr/>
          <p:nvPr/>
        </p:nvSpPr>
        <p:spPr>
          <a:xfrm rot="19259276">
            <a:off x="1509388" y="2677987"/>
            <a:ext cx="1609779" cy="1592552"/>
          </a:xfrm>
          <a:prstGeom prst="leftArrow">
            <a:avLst>
              <a:gd name="adj1" fmla="val 63953"/>
              <a:gd name="adj2" fmla="val 410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 уровне основного общего образования </a:t>
            </a:r>
          </a:p>
          <a:p>
            <a:pPr algn="ctr"/>
            <a:r>
              <a:rPr lang="ru-RU" sz="1200" dirty="0" smtClean="0"/>
              <a:t>5-й класс</a:t>
            </a:r>
            <a:endParaRPr lang="ru-RU" sz="1200" dirty="0"/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6876256" y="332656"/>
            <a:ext cx="1944216" cy="2304256"/>
          </a:xfrm>
          <a:prstGeom prst="wedgeRoundRectCallout">
            <a:avLst>
              <a:gd name="adj1" fmla="val -50307"/>
              <a:gd name="adj2" fmla="val 655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Picture 9" descr="C:\Documents and Settings\user\Рабочий стол\ОМУ территория интеллекта\images (1)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36296" y="404664"/>
            <a:ext cx="1475209" cy="1584176"/>
          </a:xfrm>
          <a:prstGeom prst="rect">
            <a:avLst/>
          </a:prstGeom>
          <a:noFill/>
        </p:spPr>
      </p:pic>
      <p:sp>
        <p:nvSpPr>
          <p:cNvPr id="44" name="Скругленная прямоугольная выноска 43"/>
          <p:cNvSpPr/>
          <p:nvPr/>
        </p:nvSpPr>
        <p:spPr>
          <a:xfrm rot="10800000">
            <a:off x="6732240" y="4581128"/>
            <a:ext cx="2016224" cy="2088232"/>
          </a:xfrm>
          <a:prstGeom prst="wedgeRoundRectCallout">
            <a:avLst>
              <a:gd name="adj1" fmla="val 59689"/>
              <a:gd name="adj2" fmla="val 742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1136" y="344587"/>
            <a:ext cx="1420277" cy="85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2" descr="C:\Documents and Settings\user\Рабочий стол\ОМУ территория интеллекта\загруженное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20272" y="4653136"/>
            <a:ext cx="1512168" cy="1468965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7092280" y="2060848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1-й  класс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48 человек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64287" y="6093296"/>
            <a:ext cx="154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2- </a:t>
            </a:r>
            <a:r>
              <a:rPr lang="ru-RU" sz="1600" b="1" dirty="0" err="1" smtClean="0">
                <a:solidFill>
                  <a:srgbClr val="FF0000"/>
                </a:solidFill>
              </a:rPr>
              <a:t>й</a:t>
            </a:r>
            <a:r>
              <a:rPr lang="ru-RU" sz="1600" b="1" dirty="0" smtClean="0">
                <a:solidFill>
                  <a:srgbClr val="FF0000"/>
                </a:solidFill>
              </a:rPr>
              <a:t>  класс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24 человека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332656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Реализация   программ   в  сетевом   взаимодействии  с Открытым  молодёжным университетом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13507"/>
            <a:ext cx="4643470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Физическая культура  и  спорт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3143248"/>
            <a:ext cx="2095515" cy="1571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3000372"/>
            <a:ext cx="1357322" cy="1874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96" y="3071810"/>
            <a:ext cx="1353884" cy="1805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643446"/>
            <a:ext cx="1428760" cy="1905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357298"/>
            <a:ext cx="1285884" cy="19414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357166"/>
            <a:ext cx="1558526" cy="9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kriv-ddt.edu.tomsk.ru/wp-content/uploads/2015/07/eF_tAOL-ZY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1357298"/>
            <a:ext cx="2367252" cy="1571636"/>
          </a:xfrm>
          <a:prstGeom prst="rect">
            <a:avLst/>
          </a:prstGeom>
          <a:noFill/>
        </p:spPr>
      </p:pic>
      <p:pic>
        <p:nvPicPr>
          <p:cNvPr id="1028" name="Picture 4" descr="http://kriv-ddt.edu.tomsk.ru/wp-content/uploads/2017/11/IMG_01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1357298"/>
            <a:ext cx="2071702" cy="1553777"/>
          </a:xfrm>
          <a:prstGeom prst="rect">
            <a:avLst/>
          </a:prstGeom>
          <a:noFill/>
        </p:spPr>
      </p:pic>
      <p:pic>
        <p:nvPicPr>
          <p:cNvPr id="1030" name="Picture 6" descr="Разные 27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48" y="1357298"/>
            <a:ext cx="2095515" cy="1571636"/>
          </a:xfrm>
          <a:prstGeom prst="rect">
            <a:avLst/>
          </a:prstGeom>
          <a:noFill/>
        </p:spPr>
      </p:pic>
      <p:pic>
        <p:nvPicPr>
          <p:cNvPr id="1032" name="Picture 8" descr="http://tom-mrschool.edu.tomsk.ru/wp-content/uploads/2016/03/DSC0236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7355" y="5000636"/>
            <a:ext cx="2071703" cy="1553778"/>
          </a:xfrm>
          <a:prstGeom prst="rect">
            <a:avLst/>
          </a:prstGeom>
          <a:noFill/>
        </p:spPr>
      </p:pic>
      <p:pic>
        <p:nvPicPr>
          <p:cNvPr id="1034" name="Picture 10" descr="http://kriv-pudschool.edu.tomsk.ru/wp-content/uploads/2016/03/Lyizhnya-Rossii-16g.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28926" y="3143248"/>
            <a:ext cx="2095515" cy="1571636"/>
          </a:xfrm>
          <a:prstGeom prst="rect">
            <a:avLst/>
          </a:prstGeom>
          <a:noFill/>
        </p:spPr>
      </p:pic>
      <p:pic>
        <p:nvPicPr>
          <p:cNvPr id="1036" name="Picture 12" descr="http://kruo.edu.tomsk.ru/wp-content/uploads/2018/03/cfb82242e077cf6d844d9b7635c824d26d3a6ac7-300x18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388" y="5000636"/>
            <a:ext cx="2500330" cy="1571636"/>
          </a:xfrm>
          <a:prstGeom prst="rect">
            <a:avLst/>
          </a:prstGeom>
          <a:noFill/>
        </p:spPr>
      </p:pic>
      <p:pic>
        <p:nvPicPr>
          <p:cNvPr id="1038" name="Picture 14" descr="http://kruo.edu.tomsk.ru/wp-content/uploads/2018/03/9d9d5167f7fb483b8a08d34e9eb4facc4751af1b-300x20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00496" y="5000636"/>
            <a:ext cx="2357454" cy="157163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96345"/>
            <a:ext cx="1054407" cy="10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2308258" cy="138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802148"/>
              </p:ext>
            </p:extLst>
          </p:nvPr>
        </p:nvGraphicFramePr>
        <p:xfrm>
          <a:off x="928662" y="1643050"/>
          <a:ext cx="7603779" cy="466626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295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2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Общее количество </a:t>
                      </a:r>
                      <a:r>
                        <a:rPr lang="ru-RU" sz="1600" b="1" dirty="0" smtClean="0"/>
                        <a:t>выпускников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 2019 года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Кол-во поступивших: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/>
                        <a:t>ССУЗ</a:t>
                      </a:r>
                      <a:endParaRPr lang="ru-RU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10 класс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Выпускники 9 класса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133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60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69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Выпускники 11 класса,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из них поступили: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58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ССУЗ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ВУЗ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29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27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4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Гуманитарное направление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19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4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15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Техническое направление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24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15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9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Иные направления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13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/>
                        <a:t>10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834631" cy="12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896448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1656184" cy="116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620688"/>
            <a:ext cx="5256584" cy="128089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Кадровое обеспечение системы образования Кривошеинского района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420" y="424916"/>
            <a:ext cx="1584176" cy="131576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23832"/>
              </p:ext>
            </p:extLst>
          </p:nvPr>
        </p:nvGraphicFramePr>
        <p:xfrm>
          <a:off x="1115616" y="2204863"/>
          <a:ext cx="7848871" cy="43422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03057">
                  <a:extLst>
                    <a:ext uri="{9D8B030D-6E8A-4147-A177-3AD203B41FA5}">
                      <a16:colId xmlns:a16="http://schemas.microsoft.com/office/drawing/2014/main" val="3939444141"/>
                    </a:ext>
                  </a:extLst>
                </a:gridCol>
                <a:gridCol w="1113907">
                  <a:extLst>
                    <a:ext uri="{9D8B030D-6E8A-4147-A177-3AD203B41FA5}">
                      <a16:colId xmlns:a16="http://schemas.microsoft.com/office/drawing/2014/main" val="1187180890"/>
                    </a:ext>
                  </a:extLst>
                </a:gridCol>
                <a:gridCol w="915303">
                  <a:extLst>
                    <a:ext uri="{9D8B030D-6E8A-4147-A177-3AD203B41FA5}">
                      <a16:colId xmlns:a16="http://schemas.microsoft.com/office/drawing/2014/main" val="1697288299"/>
                    </a:ext>
                  </a:extLst>
                </a:gridCol>
                <a:gridCol w="1012841">
                  <a:extLst>
                    <a:ext uri="{9D8B030D-6E8A-4147-A177-3AD203B41FA5}">
                      <a16:colId xmlns:a16="http://schemas.microsoft.com/office/drawing/2014/main" val="427729010"/>
                    </a:ext>
                  </a:extLst>
                </a:gridCol>
                <a:gridCol w="1001860">
                  <a:extLst>
                    <a:ext uri="{9D8B030D-6E8A-4147-A177-3AD203B41FA5}">
                      <a16:colId xmlns:a16="http://schemas.microsoft.com/office/drawing/2014/main" val="1025173628"/>
                    </a:ext>
                  </a:extLst>
                </a:gridCol>
                <a:gridCol w="1007027">
                  <a:extLst>
                    <a:ext uri="{9D8B030D-6E8A-4147-A177-3AD203B41FA5}">
                      <a16:colId xmlns:a16="http://schemas.microsoft.com/office/drawing/2014/main" val="1140387743"/>
                    </a:ext>
                  </a:extLst>
                </a:gridCol>
                <a:gridCol w="1094876">
                  <a:extLst>
                    <a:ext uri="{9D8B030D-6E8A-4147-A177-3AD203B41FA5}">
                      <a16:colId xmlns:a16="http://schemas.microsoft.com/office/drawing/2014/main" val="2495238260"/>
                    </a:ext>
                  </a:extLst>
                </a:gridCol>
              </a:tblGrid>
              <a:tr h="1476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Уровни  образования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организаций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Всего учителей на 01 января 2020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Пенсионеров по возрасту (из общего количества)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 возрасте до 35 лет (из общего количества)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 возрасте до 50 лет (из общего количества)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 возрасте до 60 лет (из общего количества)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extLst>
                  <a:ext uri="{0D108BD9-81ED-4DB2-BD59-A6C34878D82A}">
                    <a16:rowId xmlns:a16="http://schemas.microsoft.com/office/drawing/2014/main" val="2817598827"/>
                  </a:ext>
                </a:extLst>
              </a:tr>
              <a:tr h="900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Основные общеобразовательные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208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87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55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71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extLst>
                  <a:ext uri="{0D108BD9-81ED-4DB2-BD59-A6C34878D82A}">
                    <a16:rowId xmlns:a16="http://schemas.microsoft.com/office/drawing/2014/main" val="3419826991"/>
                  </a:ext>
                </a:extLst>
              </a:tr>
              <a:tr h="825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Дошкольные образовательные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27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extLst>
                  <a:ext uri="{0D108BD9-81ED-4DB2-BD59-A6C34878D82A}">
                    <a16:rowId xmlns:a16="http://schemas.microsoft.com/office/drawing/2014/main" val="2735223688"/>
                  </a:ext>
                </a:extLst>
              </a:tr>
              <a:tr h="825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Дополнительные образовательные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41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 </a:t>
                      </a:r>
                      <a:r>
                        <a:rPr lang="ru-RU" sz="1800" b="1" dirty="0" smtClean="0">
                          <a:effectLst/>
                        </a:rPr>
                        <a:t>13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extLst>
                  <a:ext uri="{0D108BD9-81ED-4DB2-BD59-A6C34878D82A}">
                    <a16:rowId xmlns:a16="http://schemas.microsoft.com/office/drawing/2014/main" val="3603804113"/>
                  </a:ext>
                </a:extLst>
              </a:tr>
              <a:tr h="293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16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287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     </a:t>
                      </a:r>
                      <a:r>
                        <a:rPr lang="ru-RU" sz="1800" b="1" dirty="0" smtClean="0">
                          <a:effectLst/>
                        </a:rPr>
                        <a:t>112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       56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     93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  </a:t>
                      </a:r>
                      <a:r>
                        <a:rPr lang="ru-RU" sz="1800" b="1" dirty="0">
                          <a:effectLst/>
                        </a:rPr>
                        <a:t>107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5" marR="58585" marT="0" marB="0"/>
                </a:tc>
                <a:extLst>
                  <a:ext uri="{0D108BD9-81ED-4DB2-BD59-A6C34878D82A}">
                    <a16:rowId xmlns:a16="http://schemas.microsoft.com/office/drawing/2014/main" val="1685024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3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5841"/>
            <a:ext cx="2088232" cy="14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5040560" cy="151216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Привлечение и закрепление кадрового потенциала</a:t>
            </a:r>
            <a:endParaRPr lang="ru-RU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262381"/>
            <a:ext cx="1387872" cy="138787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684497"/>
              </p:ext>
            </p:extLst>
          </p:nvPr>
        </p:nvGraphicFramePr>
        <p:xfrm>
          <a:off x="1187622" y="1844824"/>
          <a:ext cx="7724577" cy="468051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79251">
                  <a:extLst>
                    <a:ext uri="{9D8B030D-6E8A-4147-A177-3AD203B41FA5}">
                      <a16:colId xmlns:a16="http://schemas.microsoft.com/office/drawing/2014/main" val="2013060442"/>
                    </a:ext>
                  </a:extLst>
                </a:gridCol>
                <a:gridCol w="1535102">
                  <a:extLst>
                    <a:ext uri="{9D8B030D-6E8A-4147-A177-3AD203B41FA5}">
                      <a16:colId xmlns:a16="http://schemas.microsoft.com/office/drawing/2014/main" val="2739167559"/>
                    </a:ext>
                  </a:extLst>
                </a:gridCol>
                <a:gridCol w="1535102">
                  <a:extLst>
                    <a:ext uri="{9D8B030D-6E8A-4147-A177-3AD203B41FA5}">
                      <a16:colId xmlns:a16="http://schemas.microsoft.com/office/drawing/2014/main" val="1387656719"/>
                    </a:ext>
                  </a:extLst>
                </a:gridCol>
                <a:gridCol w="1687561">
                  <a:extLst>
                    <a:ext uri="{9D8B030D-6E8A-4147-A177-3AD203B41FA5}">
                      <a16:colId xmlns:a16="http://schemas.microsoft.com/office/drawing/2014/main" val="3396590756"/>
                    </a:ext>
                  </a:extLst>
                </a:gridCol>
                <a:gridCol w="1687561">
                  <a:extLst>
                    <a:ext uri="{9D8B030D-6E8A-4147-A177-3AD203B41FA5}">
                      <a16:colId xmlns:a16="http://schemas.microsoft.com/office/drawing/2014/main" val="2840665773"/>
                    </a:ext>
                  </a:extLst>
                </a:gridCol>
              </a:tblGrid>
              <a:tr h="187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педагогов  принятых в ОО  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сентября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педагогов  до 35 лет,  принятых в ОО  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сентября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Имеют статус молодого специалиста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Закрепились на конец учебного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8754677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2015-2016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357615"/>
                  </a:ext>
                </a:extLst>
              </a:tr>
              <a:tr h="476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2016-2017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58742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2017-2018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534713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2018-2019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13873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137463"/>
                  </a:ext>
                </a:extLst>
              </a:tr>
              <a:tr h="476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7638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1569169" cy="110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55776" y="26064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Открытый педагогический класс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357298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214422"/>
            <a:ext cx="3500462" cy="262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000504"/>
            <a:ext cx="181808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s://sun9-14.userapi.com/c857628/v857628240/c380b/PRGWamN99q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000504"/>
            <a:ext cx="3781477" cy="2520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98" y="188640"/>
            <a:ext cx="1405302" cy="10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4680520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i="1" dirty="0" smtClean="0"/>
              <a:t>Кадровый потенциал</a:t>
            </a:r>
            <a:endParaRPr lang="ru-RU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285" y="332656"/>
            <a:ext cx="174019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584176" cy="158417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22905"/>
              </p:ext>
            </p:extLst>
          </p:nvPr>
        </p:nvGraphicFramePr>
        <p:xfrm>
          <a:off x="827582" y="1905000"/>
          <a:ext cx="8064897" cy="418829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60059">
                  <a:extLst>
                    <a:ext uri="{9D8B030D-6E8A-4147-A177-3AD203B41FA5}">
                      <a16:colId xmlns:a16="http://schemas.microsoft.com/office/drawing/2014/main" val="3731121403"/>
                    </a:ext>
                  </a:extLst>
                </a:gridCol>
                <a:gridCol w="903892">
                  <a:extLst>
                    <a:ext uri="{9D8B030D-6E8A-4147-A177-3AD203B41FA5}">
                      <a16:colId xmlns:a16="http://schemas.microsoft.com/office/drawing/2014/main" val="3274714948"/>
                    </a:ext>
                  </a:extLst>
                </a:gridCol>
                <a:gridCol w="1529212">
                  <a:extLst>
                    <a:ext uri="{9D8B030D-6E8A-4147-A177-3AD203B41FA5}">
                      <a16:colId xmlns:a16="http://schemas.microsoft.com/office/drawing/2014/main" val="2072718451"/>
                    </a:ext>
                  </a:extLst>
                </a:gridCol>
                <a:gridCol w="2085867">
                  <a:extLst>
                    <a:ext uri="{9D8B030D-6E8A-4147-A177-3AD203B41FA5}">
                      <a16:colId xmlns:a16="http://schemas.microsoft.com/office/drawing/2014/main" val="2291272546"/>
                    </a:ext>
                  </a:extLst>
                </a:gridCol>
                <a:gridCol w="2085867">
                  <a:extLst>
                    <a:ext uri="{9D8B030D-6E8A-4147-A177-3AD203B41FA5}">
                      <a16:colId xmlns:a16="http://schemas.microsoft.com/office/drawing/2014/main" val="2271224486"/>
                    </a:ext>
                  </a:extLst>
                </a:gridCol>
              </a:tblGrid>
              <a:tr h="9131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Курс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Количество студентов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Категория зачисления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405850"/>
                  </a:ext>
                </a:extLst>
              </a:tr>
              <a:tr h="783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Целевой приём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(количество человек)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Г/Бюджетное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(количество человек)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Коммерческое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(количество человек)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975662730"/>
                  </a:ext>
                </a:extLst>
              </a:tr>
              <a:tr h="391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1388694289"/>
                  </a:ext>
                </a:extLst>
              </a:tr>
              <a:tr h="391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3737414103"/>
                  </a:ext>
                </a:extLst>
              </a:tr>
              <a:tr h="427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3684910450"/>
                  </a:ext>
                </a:extLst>
              </a:tr>
              <a:tr h="427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952288734"/>
                  </a:ext>
                </a:extLst>
              </a:tr>
              <a:tr h="427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542812747"/>
                  </a:ext>
                </a:extLst>
              </a:tr>
              <a:tr h="427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ИТОГО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90" marR="43290" marT="0" marB="0"/>
                </a:tc>
                <a:extLst>
                  <a:ext uri="{0D108BD9-81ED-4DB2-BD59-A6C34878D82A}">
                    <a16:rowId xmlns:a16="http://schemas.microsoft.com/office/drawing/2014/main" val="3600210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17132"/>
            <a:ext cx="2987824" cy="224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664"/>
            <a:ext cx="1440160" cy="101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3816424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Курсовая подготовка педагогических работников</a:t>
            </a: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01607"/>
            <a:ext cx="2333285" cy="13999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988840"/>
            <a:ext cx="8568952" cy="420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03.11.2016 г.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КПК по теме «Активные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педагога в рамках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ФГОС», в объеме 24 ч., ТОИПКРО;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КПК по теме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проектно-исследовательских компетенций школьников в общем и дополнительном образовании»,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объеме 25 ч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ТГУ;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Апрель 2018 года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КПК по теме «Формирование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 грамотности школьников через организацию проектной деятельности и другие интерактивные формы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обучения», в объеме 72 ч.,  Московский государственный педагогический университет;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Апрель 2019 года – КПК по теме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«Эффективные практики реализации АООП для детей с ОВЗ: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межпредметные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технологии»,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объеме 16 ч.,  ГАОУ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ДПО «Институт развития образования Республики Татарстан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марта 2019г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педдесант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теме «Инклюзивное образование. Новая система аттестации педагогических работников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объеме 8 ч.,  ТОИПКРО;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– «Организация процесса обучения в условиях реализации ФГОС среднего общего образования»,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объеме 72 ч.,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 ДПО «ОЦ Каменный город».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1895</TotalTime>
  <Words>1448</Words>
  <Application>Microsoft Office PowerPoint</Application>
  <PresentationFormat>Экран (4:3)</PresentationFormat>
  <Paragraphs>540</Paragraphs>
  <Slides>44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Century Gothic</vt:lpstr>
      <vt:lpstr>Times New Roman</vt:lpstr>
      <vt:lpstr>Wingdings 3</vt:lpstr>
      <vt:lpstr>Легкий дым</vt:lpstr>
      <vt:lpstr>Система образования  Кривошеинского района</vt:lpstr>
      <vt:lpstr>Презентация PowerPoint</vt:lpstr>
      <vt:lpstr>Система образования Кривошеинского района  </vt:lpstr>
      <vt:lpstr>«Национальный  проект «Образование»:  от государственной стратегии к педагогическим практикам» </vt:lpstr>
      <vt:lpstr>Кадровое обеспечение системы образования Кривошеинского района</vt:lpstr>
      <vt:lpstr>Привлечение и закрепление кадрового потенциала</vt:lpstr>
      <vt:lpstr>Презентация PowerPoint</vt:lpstr>
      <vt:lpstr> Кадровый потенциал</vt:lpstr>
      <vt:lpstr>Курсовая подготовка педагогических работников</vt:lpstr>
      <vt:lpstr>Аттестация педагогических работников</vt:lpstr>
      <vt:lpstr>Структура районной методической службы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во Всероссийской олимпиаде школьников</vt:lpstr>
      <vt:lpstr>Презентация PowerPoint</vt:lpstr>
      <vt:lpstr>Презентация PowerPoint</vt:lpstr>
      <vt:lpstr>Исследовательская и проектная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 научно-технического  творчества</vt:lpstr>
      <vt:lpstr>Презентация PowerPoint</vt:lpstr>
      <vt:lpstr>Презентация PowerPoint</vt:lpstr>
      <vt:lpstr>Презентация PowerPoint</vt:lpstr>
      <vt:lpstr>Взаимодействие с ВУЗами</vt:lpstr>
      <vt:lpstr>День департамента науки и высшего образования</vt:lpstr>
      <vt:lpstr>Презентация PowerPoint</vt:lpstr>
      <vt:lpstr>Профессии настоящего и будущего</vt:lpstr>
      <vt:lpstr>Цифровая образовательная среда </vt:lpstr>
      <vt:lpstr>Презентация PowerPoint</vt:lpstr>
      <vt:lpstr>Физическая культура  и  спорт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274</cp:revision>
  <cp:lastPrinted>2019-08-27T10:10:05Z</cp:lastPrinted>
  <dcterms:created xsi:type="dcterms:W3CDTF">2019-01-14T04:13:40Z</dcterms:created>
  <dcterms:modified xsi:type="dcterms:W3CDTF">2020-02-19T02:35:58Z</dcterms:modified>
</cp:coreProperties>
</file>